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3" r:id="rId1"/>
  </p:sldMasterIdLst>
  <p:notesMasterIdLst>
    <p:notesMasterId r:id="rId52"/>
  </p:notesMasterIdLst>
  <p:handoutMasterIdLst>
    <p:handoutMasterId r:id="rId53"/>
  </p:handoutMasterIdLst>
  <p:sldIdLst>
    <p:sldId id="256" r:id="rId2"/>
    <p:sldId id="302" r:id="rId3"/>
    <p:sldId id="257" r:id="rId4"/>
    <p:sldId id="263" r:id="rId5"/>
    <p:sldId id="264" r:id="rId6"/>
    <p:sldId id="269" r:id="rId7"/>
    <p:sldId id="265" r:id="rId8"/>
    <p:sldId id="259" r:id="rId9"/>
    <p:sldId id="270" r:id="rId10"/>
    <p:sldId id="294" r:id="rId11"/>
    <p:sldId id="295" r:id="rId12"/>
    <p:sldId id="296" r:id="rId13"/>
    <p:sldId id="297" r:id="rId14"/>
    <p:sldId id="261" r:id="rId15"/>
    <p:sldId id="262" r:id="rId16"/>
    <p:sldId id="310" r:id="rId17"/>
    <p:sldId id="309" r:id="rId18"/>
    <p:sldId id="299" r:id="rId19"/>
    <p:sldId id="306" r:id="rId20"/>
    <p:sldId id="300" r:id="rId21"/>
    <p:sldId id="307" r:id="rId22"/>
    <p:sldId id="311" r:id="rId23"/>
    <p:sldId id="301" r:id="rId24"/>
    <p:sldId id="271" r:id="rId25"/>
    <p:sldId id="275" r:id="rId26"/>
    <p:sldId id="276" r:id="rId27"/>
    <p:sldId id="277" r:id="rId28"/>
    <p:sldId id="278" r:id="rId29"/>
    <p:sldId id="279" r:id="rId30"/>
    <p:sldId id="272" r:id="rId31"/>
    <p:sldId id="308" r:id="rId32"/>
    <p:sldId id="280" r:id="rId33"/>
    <p:sldId id="273" r:id="rId34"/>
    <p:sldId id="274" r:id="rId35"/>
    <p:sldId id="281" r:id="rId36"/>
    <p:sldId id="268" r:id="rId37"/>
    <p:sldId id="298" r:id="rId38"/>
    <p:sldId id="283" r:id="rId39"/>
    <p:sldId id="303" r:id="rId40"/>
    <p:sldId id="304" r:id="rId41"/>
    <p:sldId id="305" r:id="rId42"/>
    <p:sldId id="286" r:id="rId43"/>
    <p:sldId id="287" r:id="rId44"/>
    <p:sldId id="288" r:id="rId45"/>
    <p:sldId id="289" r:id="rId46"/>
    <p:sldId id="290" r:id="rId47"/>
    <p:sldId id="291" r:id="rId48"/>
    <p:sldId id="292" r:id="rId49"/>
    <p:sldId id="293" r:id="rId50"/>
    <p:sldId id="28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initials="A" lastIdx="1" clrIdx="0">
    <p:extLst>
      <p:ext uri="{19B8F6BF-5375-455C-9EA6-DF929625EA0E}">
        <p15:presenceInfo xmlns:p15="http://schemas.microsoft.com/office/powerpoint/2012/main" userId="Anthony" providerId="None"/>
      </p:ext>
    </p:extLst>
  </p:cmAuthor>
  <p:cmAuthor id="2" name="Wallace, Sherman" initials="WS" lastIdx="6" clrIdx="1">
    <p:extLst>
      <p:ext uri="{19B8F6BF-5375-455C-9EA6-DF929625EA0E}">
        <p15:presenceInfo xmlns:p15="http://schemas.microsoft.com/office/powerpoint/2012/main" userId="S-1-5-21-221781956-645534859-1539857752-645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69D9"/>
    <a:srgbClr val="9751CB"/>
    <a:srgbClr val="751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8"/>
    <p:restoredTop sz="94652"/>
  </p:normalViewPr>
  <p:slideViewPr>
    <p:cSldViewPr snapToGrid="0" snapToObjects="1">
      <p:cViewPr varScale="1">
        <p:scale>
          <a:sx n="100" d="100"/>
          <a:sy n="100" d="100"/>
        </p:scale>
        <p:origin x="897" y="89"/>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6" d="100"/>
          <a:sy n="106" d="100"/>
        </p:scale>
        <p:origin x="444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codethedral\Google%20Drive\MScA\MSCA_31008%20Data%20Mining\Final%20Project\Data%20Cleaning\terry-stops.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4925" cap="rnd">
              <a:solidFill>
                <a:srgbClr val="92D050"/>
              </a:solidFill>
              <a:round/>
            </a:ln>
            <a:effectLst>
              <a:outerShdw blurRad="57150" dist="19050" dir="5400000" algn="ctr" rotWithShape="0">
                <a:srgbClr val="000000">
                  <a:alpha val="63000"/>
                </a:srgbClr>
              </a:outerShdw>
            </a:effectLst>
          </c:spPr>
          <c:marker>
            <c:symbol val="none"/>
          </c:marker>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0-B949-8947-952D-AFB898A3CCE3}"/>
                </c:ext>
              </c:extLst>
            </c:dLbl>
            <c:dLbl>
              <c:idx val="1"/>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B949-8947-952D-AFB898A3CCE3}"/>
                </c:ext>
              </c:extLst>
            </c:dLbl>
            <c:dLbl>
              <c:idx val="2"/>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B949-8947-952D-AFB898A3CCE3}"/>
                </c:ext>
              </c:extLst>
            </c:dLbl>
            <c:dLbl>
              <c:idx val="3"/>
              <c:numFmt formatCode="#,##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B949-8947-952D-AFB898A3CCE3}"/>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'terry-stops(edited)'!$A$16:$A$19</c:f>
              <c:strCache>
                <c:ptCount val="4"/>
                <c:pt idx="0">
                  <c:v>2015</c:v>
                </c:pt>
                <c:pt idx="1">
                  <c:v>2016</c:v>
                </c:pt>
                <c:pt idx="2">
                  <c:v>2017</c:v>
                </c:pt>
                <c:pt idx="3">
                  <c:v>2018</c:v>
                </c:pt>
              </c:strCache>
            </c:strRef>
          </c:cat>
          <c:val>
            <c:numRef>
              <c:f>'terry-stops(edited)'!$B$16:$B$19</c:f>
              <c:numCache>
                <c:formatCode>General</c:formatCode>
                <c:ptCount val="4"/>
                <c:pt idx="0">
                  <c:v>7049</c:v>
                </c:pt>
                <c:pt idx="1">
                  <c:v>7487</c:v>
                </c:pt>
                <c:pt idx="2">
                  <c:v>7255</c:v>
                </c:pt>
                <c:pt idx="3">
                  <c:v>4251</c:v>
                </c:pt>
              </c:numCache>
            </c:numRef>
          </c:val>
          <c:smooth val="0"/>
          <c:extLst>
            <c:ext xmlns:c16="http://schemas.microsoft.com/office/drawing/2014/chart" uri="{C3380CC4-5D6E-409C-BE32-E72D297353CC}">
              <c16:uniqueId val="{00000004-B949-8947-952D-AFB898A3CCE3}"/>
            </c:ext>
          </c:extLst>
        </c:ser>
        <c:dLbls>
          <c:dLblPos val="ctr"/>
          <c:showLegendKey val="0"/>
          <c:showVal val="1"/>
          <c:showCatName val="0"/>
          <c:showSerName val="0"/>
          <c:showPercent val="0"/>
          <c:showBubbleSize val="0"/>
        </c:dLbls>
        <c:smooth val="0"/>
        <c:axId val="452666368"/>
        <c:axId val="452668048"/>
      </c:lineChart>
      <c:catAx>
        <c:axId val="452666368"/>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452668048"/>
        <c:crosses val="autoZero"/>
        <c:auto val="1"/>
        <c:lblAlgn val="ctr"/>
        <c:lblOffset val="100"/>
        <c:noMultiLvlLbl val="0"/>
      </c:catAx>
      <c:valAx>
        <c:axId val="452668048"/>
        <c:scaling>
          <c:orientation val="minMax"/>
          <c:min val="4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2666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FBCF74-1E11-574F-806B-1DB89922D3C5}" type="datetimeFigureOut">
              <a:rPr lang="en-US" smtClean="0"/>
              <a:t>8/25/2018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0FB4AE-F050-104F-82A0-8C8856513F69}" type="slidenum">
              <a:rPr lang="en-US" smtClean="0"/>
              <a:t>‹#›</a:t>
            </a:fld>
            <a:endParaRPr lang="en-US"/>
          </a:p>
        </p:txBody>
      </p:sp>
    </p:spTree>
    <p:extLst>
      <p:ext uri="{BB962C8B-B14F-4D97-AF65-F5344CB8AC3E}">
        <p14:creationId xmlns:p14="http://schemas.microsoft.com/office/powerpoint/2010/main" val="231781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0FB4AE-F050-104F-82A0-8C8856513F69}" type="slidenum">
              <a:rPr lang="en-US" smtClean="0"/>
              <a:t>4</a:t>
            </a:fld>
            <a:endParaRPr lang="en-US"/>
          </a:p>
        </p:txBody>
      </p:sp>
    </p:spTree>
    <p:extLst>
      <p:ext uri="{BB962C8B-B14F-4D97-AF65-F5344CB8AC3E}">
        <p14:creationId xmlns:p14="http://schemas.microsoft.com/office/powerpoint/2010/main" val="2821109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Tell the story of Terry v Ohio: police officer stopped suspicious individuals and checked for gun and found a gun</a:t>
            </a:r>
          </a:p>
        </p:txBody>
      </p:sp>
      <p:sp>
        <p:nvSpPr>
          <p:cNvPr id="4" name="Slide Number Placeholder 3"/>
          <p:cNvSpPr>
            <a:spLocks noGrp="1"/>
          </p:cNvSpPr>
          <p:nvPr>
            <p:ph type="sldNum" sz="quarter" idx="10"/>
          </p:nvPr>
        </p:nvSpPr>
        <p:spPr/>
        <p:txBody>
          <a:bodyPr/>
          <a:lstStyle/>
          <a:p>
            <a:fld id="{AB0FB4AE-F050-104F-82A0-8C8856513F69}" type="slidenum">
              <a:rPr lang="en-US" smtClean="0"/>
              <a:t>6</a:t>
            </a:fld>
            <a:endParaRPr lang="en-US"/>
          </a:p>
        </p:txBody>
      </p:sp>
    </p:spTree>
    <p:extLst>
      <p:ext uri="{BB962C8B-B14F-4D97-AF65-F5344CB8AC3E}">
        <p14:creationId xmlns:p14="http://schemas.microsoft.com/office/powerpoint/2010/main" val="3350852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categorical</a:t>
            </a:r>
          </a:p>
        </p:txBody>
      </p:sp>
      <p:sp>
        <p:nvSpPr>
          <p:cNvPr id="4" name="Slide Number Placeholder 3"/>
          <p:cNvSpPr>
            <a:spLocks noGrp="1"/>
          </p:cNvSpPr>
          <p:nvPr>
            <p:ph type="sldNum" sz="quarter" idx="5"/>
          </p:nvPr>
        </p:nvSpPr>
        <p:spPr/>
        <p:txBody>
          <a:bodyPr/>
          <a:lstStyle/>
          <a:p>
            <a:fld id="{AB0FB4AE-F050-104F-82A0-8C8856513F69}" type="slidenum">
              <a:rPr lang="en-US" smtClean="0"/>
              <a:t>7</a:t>
            </a:fld>
            <a:endParaRPr lang="en-US"/>
          </a:p>
        </p:txBody>
      </p:sp>
    </p:spTree>
    <p:extLst>
      <p:ext uri="{BB962C8B-B14F-4D97-AF65-F5344CB8AC3E}">
        <p14:creationId xmlns:p14="http://schemas.microsoft.com/office/powerpoint/2010/main" val="3745611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focused on Black and White because those were the most disproportional races in the statistics</a:t>
            </a:r>
          </a:p>
          <a:p>
            <a:pPr marL="171450" indent="-171450">
              <a:buFont typeface="Arial" panose="020B0604020202020204" pitchFamily="34" charset="0"/>
              <a:buChar char="•"/>
            </a:pPr>
            <a:r>
              <a:rPr lang="en-US" dirty="0"/>
              <a:t>Blacks were increasingly represented in incidents, and frisks, but slightly less to be arrested. Is there bias? We continue to look…</a:t>
            </a:r>
          </a:p>
        </p:txBody>
      </p:sp>
      <p:sp>
        <p:nvSpPr>
          <p:cNvPr id="4" name="Slide Number Placeholder 3"/>
          <p:cNvSpPr>
            <a:spLocks noGrp="1"/>
          </p:cNvSpPr>
          <p:nvPr>
            <p:ph type="sldNum" sz="quarter" idx="10"/>
          </p:nvPr>
        </p:nvSpPr>
        <p:spPr/>
        <p:txBody>
          <a:bodyPr/>
          <a:lstStyle/>
          <a:p>
            <a:fld id="{AB0FB4AE-F050-104F-82A0-8C8856513F69}" type="slidenum">
              <a:rPr lang="en-US" smtClean="0"/>
              <a:t>15</a:t>
            </a:fld>
            <a:endParaRPr lang="en-US"/>
          </a:p>
        </p:txBody>
      </p:sp>
    </p:spTree>
    <p:extLst>
      <p:ext uri="{BB962C8B-B14F-4D97-AF65-F5344CB8AC3E}">
        <p14:creationId xmlns:p14="http://schemas.microsoft.com/office/powerpoint/2010/main" val="175508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 see slideshow.</a:t>
            </a:r>
          </a:p>
        </p:txBody>
      </p:sp>
      <p:sp>
        <p:nvSpPr>
          <p:cNvPr id="4" name="Slide Number Placeholder 3"/>
          <p:cNvSpPr>
            <a:spLocks noGrp="1"/>
          </p:cNvSpPr>
          <p:nvPr>
            <p:ph type="sldNum" sz="quarter" idx="10"/>
          </p:nvPr>
        </p:nvSpPr>
        <p:spPr/>
        <p:txBody>
          <a:bodyPr/>
          <a:lstStyle/>
          <a:p>
            <a:fld id="{AB0FB4AE-F050-104F-82A0-8C8856513F69}" type="slidenum">
              <a:rPr lang="en-US" smtClean="0"/>
              <a:t>20</a:t>
            </a:fld>
            <a:endParaRPr lang="en-US"/>
          </a:p>
        </p:txBody>
      </p:sp>
    </p:spTree>
    <p:extLst>
      <p:ext uri="{BB962C8B-B14F-4D97-AF65-F5344CB8AC3E}">
        <p14:creationId xmlns:p14="http://schemas.microsoft.com/office/powerpoint/2010/main" val="51210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222222"/>
                </a:solidFill>
                <a:latin typeface="arial" panose="020B0604020202020204" pitchFamily="34" charset="0"/>
              </a:rPr>
              <a:t>3&amp;4 - Both classes share the same similarities in Subject Race and Age, but the Stop Resolution was totally different depending on the location and severity of the incident reported over the phone. If you were in the West Side the subjects had the highest probability of getting arrested on crimes with severity of level 4; on the contrary if you were on the North Side of Seattle, the subjects had the highest probability of only getting a General Offense report even when the severity of the call was higher than on the West Side.</a:t>
            </a:r>
            <a:endParaRPr lang="en-US" dirty="0"/>
          </a:p>
        </p:txBody>
      </p:sp>
      <p:sp>
        <p:nvSpPr>
          <p:cNvPr id="4" name="Slide Number Placeholder 3"/>
          <p:cNvSpPr>
            <a:spLocks noGrp="1"/>
          </p:cNvSpPr>
          <p:nvPr>
            <p:ph type="sldNum" sz="quarter" idx="10"/>
          </p:nvPr>
        </p:nvSpPr>
        <p:spPr/>
        <p:txBody>
          <a:bodyPr/>
          <a:lstStyle/>
          <a:p>
            <a:fld id="{AB0FB4AE-F050-104F-82A0-8C8856513F69}" type="slidenum">
              <a:rPr lang="en-US" smtClean="0"/>
              <a:t>21</a:t>
            </a:fld>
            <a:endParaRPr lang="en-US"/>
          </a:p>
        </p:txBody>
      </p:sp>
    </p:spTree>
    <p:extLst>
      <p:ext uri="{BB962C8B-B14F-4D97-AF65-F5344CB8AC3E}">
        <p14:creationId xmlns:p14="http://schemas.microsoft.com/office/powerpoint/2010/main" val="17971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 – see slideshow.</a:t>
            </a:r>
          </a:p>
        </p:txBody>
      </p:sp>
      <p:sp>
        <p:nvSpPr>
          <p:cNvPr id="4" name="Slide Number Placeholder 3"/>
          <p:cNvSpPr>
            <a:spLocks noGrp="1"/>
          </p:cNvSpPr>
          <p:nvPr>
            <p:ph type="sldNum" sz="quarter" idx="10"/>
          </p:nvPr>
        </p:nvSpPr>
        <p:spPr/>
        <p:txBody>
          <a:bodyPr/>
          <a:lstStyle/>
          <a:p>
            <a:fld id="{AB0FB4AE-F050-104F-82A0-8C8856513F69}" type="slidenum">
              <a:rPr lang="en-US" smtClean="0"/>
              <a:t>22</a:t>
            </a:fld>
            <a:endParaRPr lang="en-US"/>
          </a:p>
        </p:txBody>
      </p:sp>
    </p:spTree>
    <p:extLst>
      <p:ext uri="{BB962C8B-B14F-4D97-AF65-F5344CB8AC3E}">
        <p14:creationId xmlns:p14="http://schemas.microsoft.com/office/powerpoint/2010/main" val="419785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0FB4AE-F050-104F-82A0-8C8856513F69}" type="slidenum">
              <a:rPr lang="en-US" smtClean="0"/>
              <a:t>49</a:t>
            </a:fld>
            <a:endParaRPr lang="en-US"/>
          </a:p>
        </p:txBody>
      </p:sp>
    </p:spTree>
    <p:extLst>
      <p:ext uri="{BB962C8B-B14F-4D97-AF65-F5344CB8AC3E}">
        <p14:creationId xmlns:p14="http://schemas.microsoft.com/office/powerpoint/2010/main" val="338684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bg1"/>
                </a:solidFill>
              </a:defRPr>
            </a:lvl1pPr>
          </a:lstStyle>
          <a:p>
            <a:fld id="{5FCCFAD8-8DF3-8B48-8035-194EE4C31040}" type="datetimeFigureOut">
              <a:rPr lang="en-US" smtClean="0"/>
              <a:pPr/>
              <a:t>8/25/2018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bg1"/>
                </a:solidFill>
              </a:defRPr>
            </a:lvl1pPr>
          </a:lstStyle>
          <a:p>
            <a:fld id="{0E2569AF-13DA-8049-ADE9-69C8A5EA332C}" type="slidenum">
              <a:rPr lang="en-US" smtClean="0"/>
              <a:pPr/>
              <a:t>‹#›</a:t>
            </a:fld>
            <a:endParaRPr lang="en-US"/>
          </a:p>
        </p:txBody>
      </p:sp>
    </p:spTree>
    <p:extLst>
      <p:ext uri="{BB962C8B-B14F-4D97-AF65-F5344CB8AC3E}">
        <p14:creationId xmlns:p14="http://schemas.microsoft.com/office/powerpoint/2010/main" val="2545895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CFAD8-8DF3-8B48-8035-194EE4C31040}" type="datetimeFigureOut">
              <a:rPr lang="en-US" smtClean="0"/>
              <a:t>8/25/2018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2569AF-13DA-8049-ADE9-69C8A5EA332C}" type="slidenum">
              <a:rPr lang="en-US" smtClean="0"/>
              <a:t>‹#›</a:t>
            </a:fld>
            <a:endParaRPr lang="en-US"/>
          </a:p>
        </p:txBody>
      </p:sp>
      <p:sp>
        <p:nvSpPr>
          <p:cNvPr id="9" name="Title 1">
            <a:extLst>
              <a:ext uri="{FF2B5EF4-FFF2-40B4-BE49-F238E27FC236}">
                <a16:creationId xmlns:a16="http://schemas.microsoft.com/office/drawing/2014/main" id="{BCA6B80E-D0AB-004A-A74C-C73C6838EAC7}"/>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0" name="Rectangle 9">
            <a:extLst>
              <a:ext uri="{FF2B5EF4-FFF2-40B4-BE49-F238E27FC236}">
                <a16:creationId xmlns:a16="http://schemas.microsoft.com/office/drawing/2014/main" id="{0DF2779F-9FE2-7E40-B186-C3D679E5806A}"/>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81BD842-E374-7E43-92E6-C8BAFEED80B1}"/>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249BEB4-431F-DB48-9A35-082A3D7517B9}"/>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C509D1A4-BBC3-024D-A933-7EFB24A623D0}"/>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2804996-B25A-1C4D-862B-7824DA44CF4D}"/>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bg1"/>
                </a:solidFill>
              </a:rPr>
              <a:t>Introduction</a:t>
            </a:r>
          </a:p>
        </p:txBody>
      </p:sp>
      <p:sp>
        <p:nvSpPr>
          <p:cNvPr id="15" name="Rectangle 14">
            <a:extLst>
              <a:ext uri="{FF2B5EF4-FFF2-40B4-BE49-F238E27FC236}">
                <a16:creationId xmlns:a16="http://schemas.microsoft.com/office/drawing/2014/main" id="{55720B1F-33F5-5D47-BC07-BD5B176272AA}"/>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accent4"/>
                </a:solidFill>
              </a:rPr>
              <a:t>Exploratory analysis</a:t>
            </a:r>
          </a:p>
        </p:txBody>
      </p:sp>
      <p:sp>
        <p:nvSpPr>
          <p:cNvPr id="16" name="Rectangle 15">
            <a:extLst>
              <a:ext uri="{FF2B5EF4-FFF2-40B4-BE49-F238E27FC236}">
                <a16:creationId xmlns:a16="http://schemas.microsoft.com/office/drawing/2014/main" id="{F7866601-E6E5-3141-BFD0-29D5D00DC604}"/>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accent4"/>
                </a:solidFill>
              </a:rPr>
              <a:t>Modeling &amp; Results</a:t>
            </a:r>
          </a:p>
        </p:txBody>
      </p:sp>
    </p:spTree>
    <p:extLst>
      <p:ext uri="{BB962C8B-B14F-4D97-AF65-F5344CB8AC3E}">
        <p14:creationId xmlns:p14="http://schemas.microsoft.com/office/powerpoint/2010/main" val="158665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CFAD8-8DF3-8B48-8035-194EE4C31040}" type="datetimeFigureOut">
              <a:rPr lang="en-US" smtClean="0"/>
              <a:t>8/25/2018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2569AF-13DA-8049-ADE9-69C8A5EA332C}" type="slidenum">
              <a:rPr lang="en-US" smtClean="0"/>
              <a:t>‹#›</a:t>
            </a:fld>
            <a:endParaRPr lang="en-US"/>
          </a:p>
        </p:txBody>
      </p:sp>
      <p:sp>
        <p:nvSpPr>
          <p:cNvPr id="9" name="Title 1">
            <a:extLst>
              <a:ext uri="{FF2B5EF4-FFF2-40B4-BE49-F238E27FC236}">
                <a16:creationId xmlns:a16="http://schemas.microsoft.com/office/drawing/2014/main" id="{BCA6B80E-D0AB-004A-A74C-C73C6838EAC7}"/>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0" name="Rectangle 9">
            <a:extLst>
              <a:ext uri="{FF2B5EF4-FFF2-40B4-BE49-F238E27FC236}">
                <a16:creationId xmlns:a16="http://schemas.microsoft.com/office/drawing/2014/main" id="{0DF2779F-9FE2-7E40-B186-C3D679E5806A}"/>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81BD842-E374-7E43-92E6-C8BAFEED80B1}"/>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249BEB4-431F-DB48-9A35-082A3D7517B9}"/>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C509D1A4-BBC3-024D-A933-7EFB24A623D0}"/>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2804996-B25A-1C4D-862B-7824DA44CF4D}"/>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accent4"/>
                </a:solidFill>
              </a:rPr>
              <a:t>Introduction</a:t>
            </a:r>
          </a:p>
        </p:txBody>
      </p:sp>
      <p:sp>
        <p:nvSpPr>
          <p:cNvPr id="15" name="Rectangle 14">
            <a:extLst>
              <a:ext uri="{FF2B5EF4-FFF2-40B4-BE49-F238E27FC236}">
                <a16:creationId xmlns:a16="http://schemas.microsoft.com/office/drawing/2014/main" id="{55720B1F-33F5-5D47-BC07-BD5B176272AA}"/>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bg1"/>
                </a:solidFill>
              </a:rPr>
              <a:t>Exploratory analysis</a:t>
            </a:r>
          </a:p>
        </p:txBody>
      </p:sp>
      <p:sp>
        <p:nvSpPr>
          <p:cNvPr id="16" name="Rectangle 15">
            <a:extLst>
              <a:ext uri="{FF2B5EF4-FFF2-40B4-BE49-F238E27FC236}">
                <a16:creationId xmlns:a16="http://schemas.microsoft.com/office/drawing/2014/main" id="{F7866601-E6E5-3141-BFD0-29D5D00DC604}"/>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accent4"/>
                </a:solidFill>
              </a:rPr>
              <a:t>Modeling &amp; Results</a:t>
            </a:r>
          </a:p>
        </p:txBody>
      </p:sp>
    </p:spTree>
    <p:extLst>
      <p:ext uri="{BB962C8B-B14F-4D97-AF65-F5344CB8AC3E}">
        <p14:creationId xmlns:p14="http://schemas.microsoft.com/office/powerpoint/2010/main" val="4179853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CFAD8-8DF3-8B48-8035-194EE4C31040}" type="datetimeFigureOut">
              <a:rPr lang="en-US" smtClean="0"/>
              <a:t>8/25/2018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2569AF-13DA-8049-ADE9-69C8A5EA332C}" type="slidenum">
              <a:rPr lang="en-US" smtClean="0"/>
              <a:t>‹#›</a:t>
            </a:fld>
            <a:endParaRPr lang="en-US"/>
          </a:p>
        </p:txBody>
      </p:sp>
      <p:sp>
        <p:nvSpPr>
          <p:cNvPr id="9" name="Title 1">
            <a:extLst>
              <a:ext uri="{FF2B5EF4-FFF2-40B4-BE49-F238E27FC236}">
                <a16:creationId xmlns:a16="http://schemas.microsoft.com/office/drawing/2014/main" id="{BCA6B80E-D0AB-004A-A74C-C73C6838EAC7}"/>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0" name="Rectangle 9">
            <a:extLst>
              <a:ext uri="{FF2B5EF4-FFF2-40B4-BE49-F238E27FC236}">
                <a16:creationId xmlns:a16="http://schemas.microsoft.com/office/drawing/2014/main" id="{0DF2779F-9FE2-7E40-B186-C3D679E5806A}"/>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81BD842-E374-7E43-92E6-C8BAFEED80B1}"/>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D249BEB4-431F-DB48-9A35-082A3D7517B9}"/>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C509D1A4-BBC3-024D-A933-7EFB24A623D0}"/>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2804996-B25A-1C4D-862B-7824DA44CF4D}"/>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accent4"/>
                </a:solidFill>
              </a:rPr>
              <a:t>Introduction</a:t>
            </a:r>
          </a:p>
        </p:txBody>
      </p:sp>
      <p:sp>
        <p:nvSpPr>
          <p:cNvPr id="15" name="Rectangle 14">
            <a:extLst>
              <a:ext uri="{FF2B5EF4-FFF2-40B4-BE49-F238E27FC236}">
                <a16:creationId xmlns:a16="http://schemas.microsoft.com/office/drawing/2014/main" id="{55720B1F-33F5-5D47-BC07-BD5B176272AA}"/>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accent4"/>
                </a:solidFill>
              </a:rPr>
              <a:t>Exploratory analysis</a:t>
            </a:r>
          </a:p>
        </p:txBody>
      </p:sp>
      <p:sp>
        <p:nvSpPr>
          <p:cNvPr id="16" name="Rectangle 15">
            <a:extLst>
              <a:ext uri="{FF2B5EF4-FFF2-40B4-BE49-F238E27FC236}">
                <a16:creationId xmlns:a16="http://schemas.microsoft.com/office/drawing/2014/main" id="{F7866601-E6E5-3141-BFD0-29D5D00DC604}"/>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bg1"/>
                </a:solidFill>
              </a:rPr>
              <a:t>Modeling &amp; Results</a:t>
            </a:r>
          </a:p>
        </p:txBody>
      </p:sp>
    </p:spTree>
    <p:extLst>
      <p:ext uri="{BB962C8B-B14F-4D97-AF65-F5344CB8AC3E}">
        <p14:creationId xmlns:p14="http://schemas.microsoft.com/office/powerpoint/2010/main" val="287193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D841CB-76BE-A841-ABBD-41D8F2399C2D}"/>
              </a:ext>
            </a:extLst>
          </p:cNvPr>
          <p:cNvSpPr>
            <a:spLocks noChangeAspect="1"/>
          </p:cNvSpPr>
          <p:nvPr userDrawn="1"/>
        </p:nvSpPr>
        <p:spPr>
          <a:xfrm>
            <a:off x="0" y="5858799"/>
            <a:ext cx="12192000" cy="999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a:extLst>
              <a:ext uri="{FF2B5EF4-FFF2-40B4-BE49-F238E27FC236}">
                <a16:creationId xmlns:a16="http://schemas.microsoft.com/office/drawing/2014/main" id="{C9B83C56-AECF-A54F-87D5-2A6654D2BF82}"/>
              </a:ext>
            </a:extLst>
          </p:cNvPr>
          <p:cNvPicPr>
            <a:picLocks noChangeAspect="1"/>
          </p:cNvPicPr>
          <p:nvPr userDrawn="1"/>
        </p:nvPicPr>
        <p:blipFill>
          <a:blip r:embed="rId2"/>
          <a:stretch>
            <a:fillRect/>
          </a:stretch>
        </p:blipFill>
        <p:spPr>
          <a:xfrm>
            <a:off x="316091" y="6168173"/>
            <a:ext cx="2243408" cy="450925"/>
          </a:xfrm>
          <a:prstGeom prst="rect">
            <a:avLst/>
          </a:prstGeom>
        </p:spPr>
      </p:pic>
      <p:sp>
        <p:nvSpPr>
          <p:cNvPr id="9" name="TextBox 8">
            <a:extLst>
              <a:ext uri="{FF2B5EF4-FFF2-40B4-BE49-F238E27FC236}">
                <a16:creationId xmlns:a16="http://schemas.microsoft.com/office/drawing/2014/main" id="{ABD947E5-46A1-AA46-AA8E-E9AB72B67DEC}"/>
              </a:ext>
            </a:extLst>
          </p:cNvPr>
          <p:cNvSpPr txBox="1"/>
          <p:nvPr userDrawn="1"/>
        </p:nvSpPr>
        <p:spPr>
          <a:xfrm>
            <a:off x="2644079" y="6149580"/>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10" name="Straight Connector 9">
            <a:extLst>
              <a:ext uri="{FF2B5EF4-FFF2-40B4-BE49-F238E27FC236}">
                <a16:creationId xmlns:a16="http://schemas.microsoft.com/office/drawing/2014/main" id="{CD99F5F9-4CF1-6041-A6BF-EE694D90BB08}"/>
              </a:ext>
            </a:extLst>
          </p:cNvPr>
          <p:cNvCxnSpPr>
            <a:cxnSpLocks/>
          </p:cNvCxnSpPr>
          <p:nvPr userDrawn="1"/>
        </p:nvCxnSpPr>
        <p:spPr>
          <a:xfrm flipV="1">
            <a:off x="2673370" y="6137333"/>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lvl1pPr>
              <a:defRPr>
                <a:solidFill>
                  <a:schemeClr val="bg1"/>
                </a:solidFill>
              </a:defRPr>
            </a:lvl1pPr>
          </a:lstStyle>
          <a:p>
            <a:fld id="{5FCCFAD8-8DF3-8B48-8035-194EE4C31040}" type="datetimeFigureOut">
              <a:rPr lang="en-US" smtClean="0"/>
              <a:pPr/>
              <a:t>8/25/2018</a:t>
            </a:fld>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E2569AF-13DA-8049-ADE9-69C8A5EA332C}" type="slidenum">
              <a:rPr lang="en-US" smtClean="0"/>
              <a:pPr/>
              <a:t>‹#›</a:t>
            </a:fld>
            <a:endParaRPr lang="en-US"/>
          </a:p>
        </p:txBody>
      </p:sp>
      <p:sp>
        <p:nvSpPr>
          <p:cNvPr id="5" name="Title 1">
            <a:extLst>
              <a:ext uri="{FF2B5EF4-FFF2-40B4-BE49-F238E27FC236}">
                <a16:creationId xmlns:a16="http://schemas.microsoft.com/office/drawing/2014/main" id="{29E46F27-4AF7-D646-8D51-84A95D93F1DE}"/>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1C70CD3B-54E5-7D4D-B689-33059B4B7B89}"/>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801698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FCCFAD8-8DF3-8B48-8035-194EE4C31040}" type="datetimeFigureOut">
              <a:rPr lang="en-US" smtClean="0"/>
              <a:t>8/25/2018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1012039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FCCFAD8-8DF3-8B48-8035-194EE4C31040}" type="datetimeFigureOut">
              <a:rPr lang="en-US" smtClean="0"/>
              <a:t>8/25/2018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2569AF-13DA-8049-ADE9-69C8A5EA332C}" type="slidenum">
              <a:rPr lang="en-US" smtClean="0"/>
              <a:t>‹#›</a:t>
            </a:fld>
            <a:endParaRPr lang="en-US"/>
          </a:p>
        </p:txBody>
      </p:sp>
    </p:spTree>
    <p:extLst>
      <p:ext uri="{BB962C8B-B14F-4D97-AF65-F5344CB8AC3E}">
        <p14:creationId xmlns:p14="http://schemas.microsoft.com/office/powerpoint/2010/main" val="1683011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CCFAD8-8DF3-8B48-8035-194EE4C31040}" type="datetimeFigureOut">
              <a:rPr lang="en-US" smtClean="0"/>
              <a:t>8/25/2018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2569AF-13DA-8049-ADE9-69C8A5EA332C}" type="slidenum">
              <a:rPr lang="en-US" smtClean="0"/>
              <a:t>‹#›</a:t>
            </a:fld>
            <a:endParaRPr lang="en-US"/>
          </a:p>
        </p:txBody>
      </p:sp>
    </p:spTree>
    <p:extLst>
      <p:ext uri="{BB962C8B-B14F-4D97-AF65-F5344CB8AC3E}">
        <p14:creationId xmlns:p14="http://schemas.microsoft.com/office/powerpoint/2010/main" val="2823384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FCCFAD8-8DF3-8B48-8035-194EE4C31040}" type="datetimeFigureOut">
              <a:rPr lang="en-US" smtClean="0"/>
              <a:t>8/25/2018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4213718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D91D35-1039-3048-9939-2BD243B440E7}"/>
              </a:ext>
            </a:extLst>
          </p:cNvPr>
          <p:cNvSpPr>
            <a:spLocks noGrp="1"/>
          </p:cNvSpPr>
          <p:nvPr>
            <p:ph type="dt" sz="half" idx="10"/>
          </p:nvPr>
        </p:nvSpPr>
        <p:spPr/>
        <p:txBody>
          <a:bodyPr/>
          <a:lstStyle/>
          <a:p>
            <a:fld id="{2D1676B1-DEB3-7C40-833A-A94B446FBA32}" type="datetimeFigureOut">
              <a:rPr lang="en-US" smtClean="0"/>
              <a:t>8/25/2018</a:t>
            </a:fld>
            <a:endParaRPr lang="en-US"/>
          </a:p>
        </p:txBody>
      </p:sp>
      <p:sp>
        <p:nvSpPr>
          <p:cNvPr id="3" name="Footer Placeholder 2">
            <a:extLst>
              <a:ext uri="{FF2B5EF4-FFF2-40B4-BE49-F238E27FC236}">
                <a16:creationId xmlns:a16="http://schemas.microsoft.com/office/drawing/2014/main" id="{275BB433-28EB-3646-973F-DF20D3EF27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E8AE89-3F6B-2947-8643-391B57A66505}"/>
              </a:ext>
            </a:extLst>
          </p:cNvPr>
          <p:cNvSpPr>
            <a:spLocks noGrp="1"/>
          </p:cNvSpPr>
          <p:nvPr>
            <p:ph type="sldNum" sz="quarter" idx="12"/>
          </p:nvPr>
        </p:nvSpPr>
        <p:spPr/>
        <p:txBody>
          <a:bodyPr/>
          <a:lstStyle/>
          <a:p>
            <a:fld id="{B523992C-B3FE-9545-B645-41D42626DD14}" type="slidenum">
              <a:rPr lang="en-US" smtClean="0"/>
              <a:t>‹#›</a:t>
            </a:fld>
            <a:endParaRPr lang="en-US"/>
          </a:p>
        </p:txBody>
      </p:sp>
    </p:spTree>
    <p:extLst>
      <p:ext uri="{BB962C8B-B14F-4D97-AF65-F5344CB8AC3E}">
        <p14:creationId xmlns:p14="http://schemas.microsoft.com/office/powerpoint/2010/main" val="79907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5FCCFAD8-8DF3-8B48-8035-194EE4C31040}" type="datetimeFigureOut">
              <a:rPr lang="en-US" smtClean="0"/>
              <a:pPr/>
              <a:t>8/25/2018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4132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5FCCFAD8-8DF3-8B48-8035-194EE4C31040}" type="datetimeFigureOut">
              <a:rPr lang="en-US" smtClean="0"/>
              <a:pPr/>
              <a:t>8/25/2018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bg1"/>
                </a:solidFill>
              </a:rPr>
              <a:t>Introduction</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tx1"/>
                </a:solidFill>
              </a:rPr>
              <a:t>Exploratory analysis</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tx1"/>
                </a:solidFill>
              </a:rPr>
              <a:t>Modeling</a:t>
            </a:r>
          </a:p>
        </p:txBody>
      </p:sp>
    </p:spTree>
    <p:extLst>
      <p:ext uri="{BB962C8B-B14F-4D97-AF65-F5344CB8AC3E}">
        <p14:creationId xmlns:p14="http://schemas.microsoft.com/office/powerpoint/2010/main" val="2436315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4798B7B-6B07-8747-9ABA-116C7886A493}"/>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127FD54A-A152-5D4A-B60F-CD6A1E135717}"/>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6" name="TextBox 35">
            <a:extLst>
              <a:ext uri="{FF2B5EF4-FFF2-40B4-BE49-F238E27FC236}">
                <a16:creationId xmlns:a16="http://schemas.microsoft.com/office/drawing/2014/main" id="{6D2C4DD2-8F66-214F-B8B1-0AF88D86CC18}"/>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7" name="Straight Connector 36">
            <a:extLst>
              <a:ext uri="{FF2B5EF4-FFF2-40B4-BE49-F238E27FC236}">
                <a16:creationId xmlns:a16="http://schemas.microsoft.com/office/drawing/2014/main" id="{993357B6-B320-2144-94DC-CFC05988B58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1"/>
            <a:ext cx="2844799" cy="365125"/>
          </a:xfrm>
        </p:spPr>
        <p:txBody>
          <a:bodyPr/>
          <a:lstStyle>
            <a:lvl1pPr>
              <a:defRPr>
                <a:solidFill>
                  <a:schemeClr val="bg1"/>
                </a:solidFill>
              </a:defRPr>
            </a:lvl1pPr>
          </a:lstStyle>
          <a:p>
            <a:fld id="{5FCCFAD8-8DF3-8B48-8035-194EE4C31040}" type="datetimeFigureOut">
              <a:rPr lang="en-US" smtClean="0"/>
              <a:pPr/>
              <a:t>8/25/2018</a:t>
            </a:fld>
            <a:endParaRPr lang="en-US"/>
          </a:p>
        </p:txBody>
      </p:sp>
      <p:sp>
        <p:nvSpPr>
          <p:cNvPr id="6" name="Slide Number Placeholder 5"/>
          <p:cNvSpPr>
            <a:spLocks noGrp="1"/>
          </p:cNvSpPr>
          <p:nvPr>
            <p:ph type="sldNum" sz="quarter" idx="12"/>
          </p:nvPr>
        </p:nvSpPr>
        <p:spPr>
          <a:xfrm>
            <a:off x="10558300" y="6277681"/>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tx1"/>
                </a:solidFill>
              </a:rPr>
              <a:t>Introduction</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bg1"/>
                </a:solidFill>
              </a:rPr>
              <a:t>Exploratory analysis</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tx1"/>
                </a:solidFill>
              </a:rPr>
              <a:t>Modeling</a:t>
            </a:r>
          </a:p>
        </p:txBody>
      </p:sp>
    </p:spTree>
    <p:extLst>
      <p:ext uri="{BB962C8B-B14F-4D97-AF65-F5344CB8AC3E}">
        <p14:creationId xmlns:p14="http://schemas.microsoft.com/office/powerpoint/2010/main" val="798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5535BA-2ECB-364F-91A5-13B016114EC1}"/>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37D5460-EBD7-7C46-9AA7-F7C6FD123B0A}"/>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15" name="TextBox 14">
            <a:extLst>
              <a:ext uri="{FF2B5EF4-FFF2-40B4-BE49-F238E27FC236}">
                <a16:creationId xmlns:a16="http://schemas.microsoft.com/office/drawing/2014/main" id="{1C3348C6-511E-1949-BC69-011BF8BDB5F9}"/>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4"/>
            <a:ext cx="2844799" cy="365125"/>
          </a:xfrm>
        </p:spPr>
        <p:txBody>
          <a:bodyPr/>
          <a:lstStyle>
            <a:lvl1pPr>
              <a:defRPr>
                <a:solidFill>
                  <a:schemeClr val="bg1"/>
                </a:solidFill>
              </a:defRPr>
            </a:lvl1pPr>
          </a:lstStyle>
          <a:p>
            <a:fld id="{5FCCFAD8-8DF3-8B48-8035-194EE4C31040}" type="datetimeFigureOut">
              <a:rPr lang="en-US" smtClean="0"/>
              <a:pPr/>
              <a:t>8/25/2018</a:t>
            </a:fld>
            <a:endParaRPr lang="en-US" dirty="0"/>
          </a:p>
        </p:txBody>
      </p:sp>
      <p:sp>
        <p:nvSpPr>
          <p:cNvPr id="6" name="Slide Number Placeholder 5"/>
          <p:cNvSpPr>
            <a:spLocks noGrp="1"/>
          </p:cNvSpPr>
          <p:nvPr>
            <p:ph type="sldNum" sz="quarter" idx="12"/>
          </p:nvPr>
        </p:nvSpPr>
        <p:spPr>
          <a:xfrm>
            <a:off x="10558300" y="6277684"/>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9" name="Straight Connector 8">
            <a:extLst>
              <a:ext uri="{FF2B5EF4-FFF2-40B4-BE49-F238E27FC236}">
                <a16:creationId xmlns:a16="http://schemas.microsoft.com/office/drawing/2014/main" id="{BC52B782-24F0-524B-BBEC-9EC5634F235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tx1"/>
                </a:solidFill>
              </a:rPr>
              <a:t>Introduction</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tx1"/>
                </a:solidFill>
              </a:rPr>
              <a:t>Exploratory analysis</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bg1"/>
                </a:solidFill>
              </a:rPr>
              <a:t>Modeling</a:t>
            </a:r>
          </a:p>
        </p:txBody>
      </p:sp>
    </p:spTree>
    <p:extLst>
      <p:ext uri="{BB962C8B-B14F-4D97-AF65-F5344CB8AC3E}">
        <p14:creationId xmlns:p14="http://schemas.microsoft.com/office/powerpoint/2010/main" val="25312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5535BA-2ECB-364F-91A5-13B016114EC1}"/>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37D5460-EBD7-7C46-9AA7-F7C6FD123B0A}"/>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15" name="TextBox 14">
            <a:extLst>
              <a:ext uri="{FF2B5EF4-FFF2-40B4-BE49-F238E27FC236}">
                <a16:creationId xmlns:a16="http://schemas.microsoft.com/office/drawing/2014/main" id="{1C3348C6-511E-1949-BC69-011BF8BDB5F9}"/>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sp>
        <p:nvSpPr>
          <p:cNvPr id="2" name="Title 1"/>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581192" y="1192276"/>
            <a:ext cx="11029615" cy="43643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605951" y="6277684"/>
            <a:ext cx="2844799" cy="365125"/>
          </a:xfrm>
        </p:spPr>
        <p:txBody>
          <a:bodyPr/>
          <a:lstStyle>
            <a:lvl1pPr>
              <a:defRPr>
                <a:solidFill>
                  <a:schemeClr val="bg1"/>
                </a:solidFill>
              </a:defRPr>
            </a:lvl1pPr>
          </a:lstStyle>
          <a:p>
            <a:fld id="{5FCCFAD8-8DF3-8B48-8035-194EE4C31040}" type="datetimeFigureOut">
              <a:rPr lang="en-US" smtClean="0"/>
              <a:pPr/>
              <a:t>8/25/2018</a:t>
            </a:fld>
            <a:endParaRPr lang="en-US" dirty="0"/>
          </a:p>
        </p:txBody>
      </p:sp>
      <p:sp>
        <p:nvSpPr>
          <p:cNvPr id="6" name="Slide Number Placeholder 5"/>
          <p:cNvSpPr>
            <a:spLocks noGrp="1"/>
          </p:cNvSpPr>
          <p:nvPr>
            <p:ph type="sldNum" sz="quarter" idx="12"/>
          </p:nvPr>
        </p:nvSpPr>
        <p:spPr>
          <a:xfrm>
            <a:off x="10558300" y="6277684"/>
            <a:ext cx="1052508"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0" name="Rectangle 9">
            <a:extLst>
              <a:ext uri="{FF2B5EF4-FFF2-40B4-BE49-F238E27FC236}">
                <a16:creationId xmlns:a16="http://schemas.microsoft.com/office/drawing/2014/main" id="{7A201218-389D-4F49-9D45-52EC35BF5B43}"/>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9" name="Straight Connector 8">
            <a:extLst>
              <a:ext uri="{FF2B5EF4-FFF2-40B4-BE49-F238E27FC236}">
                <a16:creationId xmlns:a16="http://schemas.microsoft.com/office/drawing/2014/main" id="{BC52B782-24F0-524B-BBEC-9EC5634F235D}"/>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43D194B-645D-944D-8221-9646622FD0C0}"/>
              </a:ext>
            </a:extLst>
          </p:cNvPr>
          <p:cNvSpPr/>
          <p:nvPr userDrawn="1"/>
        </p:nvSpPr>
        <p:spPr>
          <a:xfrm>
            <a:off x="4243295" y="61776"/>
            <a:ext cx="3703320" cy="288398"/>
          </a:xfrm>
          <a:prstGeom prst="rect">
            <a:avLst/>
          </a:prstGeom>
          <a:solidFill>
            <a:srgbClr val="75140C">
              <a:alpha val="94902"/>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EEE4DBE-4D37-314B-8C51-F0759B82DDF2}"/>
              </a:ext>
            </a:extLst>
          </p:cNvPr>
          <p:cNvSpPr/>
          <p:nvPr userDrawn="1"/>
        </p:nvSpPr>
        <p:spPr>
          <a:xfrm>
            <a:off x="8040056" y="68809"/>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76EC953B-1C4A-E645-B53A-FFDA486C9B74}"/>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823BA6-0AAB-D045-B354-2E03EDB3B317}"/>
              </a:ext>
            </a:extLst>
          </p:cNvPr>
          <p:cNvSpPr txBox="1"/>
          <p:nvPr userDrawn="1"/>
        </p:nvSpPr>
        <p:spPr>
          <a:xfrm>
            <a:off x="440286" y="18319"/>
            <a:ext cx="3709568" cy="369332"/>
          </a:xfrm>
          <a:prstGeom prst="rect">
            <a:avLst/>
          </a:prstGeom>
          <a:noFill/>
        </p:spPr>
        <p:txBody>
          <a:bodyPr wrap="square" rtlCol="0">
            <a:spAutoFit/>
          </a:bodyPr>
          <a:lstStyle/>
          <a:p>
            <a:pPr algn="ctr"/>
            <a:r>
              <a:rPr lang="en-US" dirty="0">
                <a:solidFill>
                  <a:schemeClr val="tx1"/>
                </a:solidFill>
              </a:rPr>
              <a:t>Introduction</a:t>
            </a:r>
          </a:p>
        </p:txBody>
      </p:sp>
      <p:sp>
        <p:nvSpPr>
          <p:cNvPr id="31" name="Rectangle 30">
            <a:extLst>
              <a:ext uri="{FF2B5EF4-FFF2-40B4-BE49-F238E27FC236}">
                <a16:creationId xmlns:a16="http://schemas.microsoft.com/office/drawing/2014/main" id="{007D9B47-3362-3547-B6D6-9EACEA420B3F}"/>
              </a:ext>
            </a:extLst>
          </p:cNvPr>
          <p:cNvSpPr/>
          <p:nvPr userDrawn="1"/>
        </p:nvSpPr>
        <p:spPr>
          <a:xfrm>
            <a:off x="4243295" y="18319"/>
            <a:ext cx="3703320" cy="369332"/>
          </a:xfrm>
          <a:prstGeom prst="rect">
            <a:avLst/>
          </a:prstGeom>
        </p:spPr>
        <p:txBody>
          <a:bodyPr wrap="square">
            <a:spAutoFit/>
          </a:bodyPr>
          <a:lstStyle/>
          <a:p>
            <a:pPr algn="ctr"/>
            <a:r>
              <a:rPr lang="en-US" dirty="0">
                <a:solidFill>
                  <a:schemeClr val="tx1"/>
                </a:solidFill>
              </a:rPr>
              <a:t>Exploratory analysis</a:t>
            </a:r>
          </a:p>
        </p:txBody>
      </p:sp>
      <p:sp>
        <p:nvSpPr>
          <p:cNvPr id="32" name="Rectangle 31">
            <a:extLst>
              <a:ext uri="{FF2B5EF4-FFF2-40B4-BE49-F238E27FC236}">
                <a16:creationId xmlns:a16="http://schemas.microsoft.com/office/drawing/2014/main" id="{B4012F1A-BC26-7049-B14E-751E23809558}"/>
              </a:ext>
            </a:extLst>
          </p:cNvPr>
          <p:cNvSpPr/>
          <p:nvPr userDrawn="1"/>
        </p:nvSpPr>
        <p:spPr>
          <a:xfrm>
            <a:off x="8040056" y="22179"/>
            <a:ext cx="3703320" cy="369332"/>
          </a:xfrm>
          <a:prstGeom prst="rect">
            <a:avLst/>
          </a:prstGeom>
        </p:spPr>
        <p:txBody>
          <a:bodyPr wrap="square">
            <a:spAutoFit/>
          </a:bodyPr>
          <a:lstStyle/>
          <a:p>
            <a:pPr algn="ctr"/>
            <a:r>
              <a:rPr lang="en-US" dirty="0">
                <a:solidFill>
                  <a:schemeClr val="bg1"/>
                </a:solidFill>
              </a:rPr>
              <a:t>Model results</a:t>
            </a:r>
          </a:p>
        </p:txBody>
      </p:sp>
    </p:spTree>
    <p:extLst>
      <p:ext uri="{BB962C8B-B14F-4D97-AF65-F5344CB8AC3E}">
        <p14:creationId xmlns:p14="http://schemas.microsoft.com/office/powerpoint/2010/main" val="166779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FCCFAD8-8DF3-8B48-8035-194EE4C31040}" type="datetimeFigureOut">
              <a:rPr lang="en-US" smtClean="0"/>
              <a:t>8/25/2018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2449745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86DE379-D31F-5E40-84FB-AB72D7516B81}"/>
              </a:ext>
            </a:extLst>
          </p:cNvPr>
          <p:cNvSpPr>
            <a:spLocks noChangeAspect="1"/>
          </p:cNvSpPr>
          <p:nvPr userDrawn="1"/>
        </p:nvSpPr>
        <p:spPr>
          <a:xfrm>
            <a:off x="0" y="6109397"/>
            <a:ext cx="12192000" cy="7486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581193" y="1190025"/>
            <a:ext cx="5422390" cy="467102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1190023"/>
            <a:ext cx="5422392" cy="467102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605951" y="6277681"/>
            <a:ext cx="2844799" cy="365125"/>
          </a:xfrm>
        </p:spPr>
        <p:txBody>
          <a:bodyPr/>
          <a:lstStyle>
            <a:lvl1pPr>
              <a:defRPr>
                <a:solidFill>
                  <a:schemeClr val="bg1"/>
                </a:solidFill>
              </a:defRPr>
            </a:lvl1pPr>
          </a:lstStyle>
          <a:p>
            <a:fld id="{5FCCFAD8-8DF3-8B48-8035-194EE4C31040}" type="datetimeFigureOut">
              <a:rPr lang="en-US" smtClean="0"/>
              <a:pPr/>
              <a:t>8/25/2018</a:t>
            </a:fld>
            <a:endParaRPr lang="en-US" dirty="0"/>
          </a:p>
        </p:txBody>
      </p:sp>
      <p:sp>
        <p:nvSpPr>
          <p:cNvPr id="7" name="Slide Number Placeholder 6"/>
          <p:cNvSpPr>
            <a:spLocks noGrp="1"/>
          </p:cNvSpPr>
          <p:nvPr>
            <p:ph type="sldNum" sz="quarter" idx="12"/>
          </p:nvPr>
        </p:nvSpPr>
        <p:spPr>
          <a:xfrm>
            <a:off x="10558300" y="6277681"/>
            <a:ext cx="1052510" cy="365125"/>
          </a:xfrm>
        </p:spPr>
        <p:txBody>
          <a:bodyPr/>
          <a:lstStyle>
            <a:lvl1pPr>
              <a:defRPr>
                <a:solidFill>
                  <a:schemeClr val="bg1"/>
                </a:solidFill>
              </a:defRPr>
            </a:lvl1pPr>
          </a:lstStyle>
          <a:p>
            <a:fld id="{0E2569AF-13DA-8049-ADE9-69C8A5EA332C}" type="slidenum">
              <a:rPr lang="en-US" smtClean="0"/>
              <a:pPr/>
              <a:t>‹#›</a:t>
            </a:fld>
            <a:endParaRPr lang="en-US"/>
          </a:p>
        </p:txBody>
      </p:sp>
      <p:sp>
        <p:nvSpPr>
          <p:cNvPr id="15" name="Title 1">
            <a:extLst>
              <a:ext uri="{FF2B5EF4-FFF2-40B4-BE49-F238E27FC236}">
                <a16:creationId xmlns:a16="http://schemas.microsoft.com/office/drawing/2014/main" id="{EA41E47F-21D9-8C41-B05E-C169FE5D1026}"/>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6" name="Rectangle 15">
            <a:extLst>
              <a:ext uri="{FF2B5EF4-FFF2-40B4-BE49-F238E27FC236}">
                <a16:creationId xmlns:a16="http://schemas.microsoft.com/office/drawing/2014/main" id="{B6D6273E-6A71-9A4C-96EC-E2F034862D30}"/>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114E006D-933A-664D-BB3D-F7720EB0A41E}"/>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B350A4-5A34-1D41-8805-C006B7B9B951}"/>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a:extLst>
              <a:ext uri="{FF2B5EF4-FFF2-40B4-BE49-F238E27FC236}">
                <a16:creationId xmlns:a16="http://schemas.microsoft.com/office/drawing/2014/main" id="{336EED0C-7F45-1443-A450-6C9A57F2BB03}"/>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CA1798D3-3BD9-8D4A-9B53-D196FBCB5D6B}"/>
              </a:ext>
            </a:extLst>
          </p:cNvPr>
          <p:cNvPicPr>
            <a:picLocks noChangeAspect="1"/>
          </p:cNvPicPr>
          <p:nvPr userDrawn="1"/>
        </p:nvPicPr>
        <p:blipFill>
          <a:blip r:embed="rId2"/>
          <a:stretch>
            <a:fillRect/>
          </a:stretch>
        </p:blipFill>
        <p:spPr>
          <a:xfrm>
            <a:off x="316091" y="6258609"/>
            <a:ext cx="2243408" cy="450925"/>
          </a:xfrm>
          <a:prstGeom prst="rect">
            <a:avLst/>
          </a:prstGeom>
        </p:spPr>
      </p:pic>
      <p:sp>
        <p:nvSpPr>
          <p:cNvPr id="35" name="TextBox 34">
            <a:extLst>
              <a:ext uri="{FF2B5EF4-FFF2-40B4-BE49-F238E27FC236}">
                <a16:creationId xmlns:a16="http://schemas.microsoft.com/office/drawing/2014/main" id="{ACBE1E20-DE10-5A47-BE12-3CA7129A2028}"/>
              </a:ext>
            </a:extLst>
          </p:cNvPr>
          <p:cNvSpPr txBox="1"/>
          <p:nvPr userDrawn="1"/>
        </p:nvSpPr>
        <p:spPr>
          <a:xfrm>
            <a:off x="2644079" y="6240016"/>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cxnSp>
        <p:nvCxnSpPr>
          <p:cNvPr id="36" name="Straight Connector 35">
            <a:extLst>
              <a:ext uri="{FF2B5EF4-FFF2-40B4-BE49-F238E27FC236}">
                <a16:creationId xmlns:a16="http://schemas.microsoft.com/office/drawing/2014/main" id="{EB1808D4-6955-1648-AB12-D962D22DF4A8}"/>
              </a:ext>
            </a:extLst>
          </p:cNvPr>
          <p:cNvCxnSpPr>
            <a:cxnSpLocks/>
          </p:cNvCxnSpPr>
          <p:nvPr userDrawn="1"/>
        </p:nvCxnSpPr>
        <p:spPr>
          <a:xfrm flipV="1">
            <a:off x="2673370" y="6227769"/>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43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Date Placeholder 3">
            <a:extLst>
              <a:ext uri="{FF2B5EF4-FFF2-40B4-BE49-F238E27FC236}">
                <a16:creationId xmlns:a16="http://schemas.microsoft.com/office/drawing/2014/main" id="{B2D69FE4-70C5-F040-8E6C-57017A89D2AA}"/>
              </a:ext>
            </a:extLst>
          </p:cNvPr>
          <p:cNvSpPr txBox="1">
            <a:spLocks/>
          </p:cNvSpPr>
          <p:nvPr userDrawn="1"/>
        </p:nvSpPr>
        <p:spPr>
          <a:xfrm>
            <a:off x="7605951" y="5956137"/>
            <a:ext cx="284479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FCCFAD8-8DF3-8B48-8035-194EE4C31040}" type="datetimeFigureOut">
              <a:rPr lang="en-US" smtClean="0"/>
              <a:pPr/>
              <a:t>8/25/2018</a:t>
            </a:fld>
            <a:endParaRPr lang="en-US"/>
          </a:p>
        </p:txBody>
      </p:sp>
      <p:sp>
        <p:nvSpPr>
          <p:cNvPr id="19" name="Slide Number Placeholder 5">
            <a:extLst>
              <a:ext uri="{FF2B5EF4-FFF2-40B4-BE49-F238E27FC236}">
                <a16:creationId xmlns:a16="http://schemas.microsoft.com/office/drawing/2014/main" id="{DCE156A2-1566-204B-8122-84F410F43EA7}"/>
              </a:ext>
            </a:extLst>
          </p:cNvPr>
          <p:cNvSpPr txBox="1">
            <a:spLocks/>
          </p:cNvSpPr>
          <p:nvPr userDrawn="1"/>
        </p:nvSpPr>
        <p:spPr>
          <a:xfrm>
            <a:off x="10558300" y="5956137"/>
            <a:ext cx="1052508"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E2569AF-13DA-8049-ADE9-69C8A5EA332C}" type="slidenum">
              <a:rPr lang="en-US" smtClean="0"/>
              <a:pPr/>
              <a:t>‹#›</a:t>
            </a:fld>
            <a:endParaRPr lang="en-US"/>
          </a:p>
        </p:txBody>
      </p:sp>
      <p:sp>
        <p:nvSpPr>
          <p:cNvPr id="20" name="Rectangle 19">
            <a:extLst>
              <a:ext uri="{FF2B5EF4-FFF2-40B4-BE49-F238E27FC236}">
                <a16:creationId xmlns:a16="http://schemas.microsoft.com/office/drawing/2014/main" id="{49A7FFD1-B8A8-1B49-A84C-564064752912}"/>
              </a:ext>
            </a:extLst>
          </p:cNvPr>
          <p:cNvSpPr>
            <a:spLocks noChangeAspect="1"/>
          </p:cNvSpPr>
          <p:nvPr userDrawn="1"/>
        </p:nvSpPr>
        <p:spPr>
          <a:xfrm>
            <a:off x="0" y="5858799"/>
            <a:ext cx="12192000" cy="999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A2F9DC26-D691-CC44-9236-B0559EC9E9E2}"/>
              </a:ext>
            </a:extLst>
          </p:cNvPr>
          <p:cNvPicPr>
            <a:picLocks noChangeAspect="1"/>
          </p:cNvPicPr>
          <p:nvPr userDrawn="1"/>
        </p:nvPicPr>
        <p:blipFill>
          <a:blip r:embed="rId2"/>
          <a:stretch>
            <a:fillRect/>
          </a:stretch>
        </p:blipFill>
        <p:spPr>
          <a:xfrm>
            <a:off x="316091" y="6168173"/>
            <a:ext cx="2243408" cy="450925"/>
          </a:xfrm>
          <a:prstGeom prst="rect">
            <a:avLst/>
          </a:prstGeom>
        </p:spPr>
      </p:pic>
      <p:cxnSp>
        <p:nvCxnSpPr>
          <p:cNvPr id="22" name="Straight Connector 21">
            <a:extLst>
              <a:ext uri="{FF2B5EF4-FFF2-40B4-BE49-F238E27FC236}">
                <a16:creationId xmlns:a16="http://schemas.microsoft.com/office/drawing/2014/main" id="{7AC4BD2D-7A1F-2E4C-9DD8-594629E79DE0}"/>
              </a:ext>
            </a:extLst>
          </p:cNvPr>
          <p:cNvCxnSpPr>
            <a:cxnSpLocks/>
          </p:cNvCxnSpPr>
          <p:nvPr userDrawn="1"/>
        </p:nvCxnSpPr>
        <p:spPr>
          <a:xfrm flipV="1">
            <a:off x="2673370" y="6137333"/>
            <a:ext cx="0" cy="4861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128BF2F-A46A-1443-B090-24ABBD300EB7}"/>
              </a:ext>
            </a:extLst>
          </p:cNvPr>
          <p:cNvSpPr txBox="1"/>
          <p:nvPr userDrawn="1"/>
        </p:nvSpPr>
        <p:spPr>
          <a:xfrm>
            <a:off x="2644079" y="6149580"/>
            <a:ext cx="1619354" cy="461665"/>
          </a:xfrm>
          <a:prstGeom prst="rect">
            <a:avLst/>
          </a:prstGeom>
          <a:noFill/>
        </p:spPr>
        <p:txBody>
          <a:bodyPr wrap="none" rtlCol="0">
            <a:spAutoFit/>
          </a:bodyPr>
          <a:lstStyle/>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Stops &amp; Detentions</a:t>
            </a:r>
          </a:p>
          <a:p>
            <a:pPr algn="ctr"/>
            <a:r>
              <a:rPr lang="en-US" sz="1200" dirty="0">
                <a:solidFill>
                  <a:schemeClr val="bg1"/>
                </a:solidFill>
                <a:latin typeface="Batang" panose="02030600000101010101" pitchFamily="18" charset="-127"/>
                <a:ea typeface="Batang" panose="02030600000101010101" pitchFamily="18" charset="-127"/>
                <a:cs typeface="Arial" panose="020B0604020202020204" pitchFamily="34" charset="0"/>
              </a:rPr>
              <a:t>Analysis</a:t>
            </a:r>
          </a:p>
        </p:txBody>
      </p:sp>
      <p:sp>
        <p:nvSpPr>
          <p:cNvPr id="3" name="Text Placeholder 2"/>
          <p:cNvSpPr>
            <a:spLocks noGrp="1"/>
          </p:cNvSpPr>
          <p:nvPr>
            <p:ph type="body" idx="1"/>
          </p:nvPr>
        </p:nvSpPr>
        <p:spPr>
          <a:xfrm>
            <a:off x="887219" y="1240793"/>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1918328"/>
            <a:ext cx="5393100" cy="39427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1240793"/>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1918328"/>
            <a:ext cx="5393100" cy="394272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bg1"/>
                </a:solidFill>
              </a:defRPr>
            </a:lvl1pPr>
          </a:lstStyle>
          <a:p>
            <a:fld id="{5FCCFAD8-8DF3-8B48-8035-194EE4C31040}" type="datetimeFigureOut">
              <a:rPr lang="en-US" smtClean="0"/>
              <a:pPr/>
              <a:t>8/25/2018</a:t>
            </a:fld>
            <a:endParaRPr lang="en-US"/>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0E2569AF-13DA-8049-ADE9-69C8A5EA332C}" type="slidenum">
              <a:rPr lang="en-US" smtClean="0"/>
              <a:pPr/>
              <a:t>‹#›</a:t>
            </a:fld>
            <a:endParaRPr lang="en-US"/>
          </a:p>
        </p:txBody>
      </p:sp>
      <p:sp>
        <p:nvSpPr>
          <p:cNvPr id="13" name="Title 1">
            <a:extLst>
              <a:ext uri="{FF2B5EF4-FFF2-40B4-BE49-F238E27FC236}">
                <a16:creationId xmlns:a16="http://schemas.microsoft.com/office/drawing/2014/main" id="{4F2618D1-6BE7-2E46-B04B-16EE11B8E027}"/>
              </a:ext>
            </a:extLst>
          </p:cNvPr>
          <p:cNvSpPr>
            <a:spLocks noGrp="1"/>
          </p:cNvSpPr>
          <p:nvPr>
            <p:ph type="title"/>
          </p:nvPr>
        </p:nvSpPr>
        <p:spPr>
          <a:xfrm>
            <a:off x="440286" y="564603"/>
            <a:ext cx="11303090" cy="534660"/>
          </a:xfrm>
        </p:spPr>
        <p:txBody>
          <a:bodyPr/>
          <a:lstStyle>
            <a:lvl1pPr>
              <a:defRPr>
                <a:solidFill>
                  <a:schemeClr val="accent1"/>
                </a:solidFill>
              </a:defRPr>
            </a:lvl1pPr>
          </a:lstStyle>
          <a:p>
            <a:r>
              <a:rPr lang="en-US" dirty="0"/>
              <a:t>Click to edit Master title style</a:t>
            </a:r>
          </a:p>
        </p:txBody>
      </p:sp>
      <p:sp>
        <p:nvSpPr>
          <p:cNvPr id="14" name="Rectangle 13">
            <a:extLst>
              <a:ext uri="{FF2B5EF4-FFF2-40B4-BE49-F238E27FC236}">
                <a16:creationId xmlns:a16="http://schemas.microsoft.com/office/drawing/2014/main" id="{FB2910F0-01F3-7041-B4E6-B2B4237E019E}"/>
              </a:ext>
            </a:extLst>
          </p:cNvPr>
          <p:cNvSpPr/>
          <p:nvPr userDrawn="1"/>
        </p:nvSpPr>
        <p:spPr>
          <a:xfrm>
            <a:off x="446534" y="61777"/>
            <a:ext cx="3703320" cy="2883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77CDC739-A27D-1149-901B-9B8B1FF90B6B}"/>
              </a:ext>
            </a:extLst>
          </p:cNvPr>
          <p:cNvSpPr/>
          <p:nvPr userDrawn="1"/>
        </p:nvSpPr>
        <p:spPr>
          <a:xfrm>
            <a:off x="4243295" y="61776"/>
            <a:ext cx="3703320" cy="288398"/>
          </a:xfrm>
          <a:prstGeom prst="rect">
            <a:avLst/>
          </a:prstGeom>
          <a:solidFill>
            <a:srgbClr val="75140C">
              <a:alpha val="90196"/>
            </a:srgb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B0219FA-6725-754B-9131-B2255080F43A}"/>
              </a:ext>
            </a:extLst>
          </p:cNvPr>
          <p:cNvSpPr/>
          <p:nvPr userDrawn="1"/>
        </p:nvSpPr>
        <p:spPr>
          <a:xfrm>
            <a:off x="8040056" y="68809"/>
            <a:ext cx="3703320" cy="288398"/>
          </a:xfrm>
          <a:prstGeom prst="rect">
            <a:avLst/>
          </a:prstGeom>
          <a:solidFill>
            <a:srgbClr val="75140C">
              <a:alpha val="79608"/>
            </a:srgb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058EB6F5-4D42-C64B-B3DE-0824AED59E7A}"/>
              </a:ext>
            </a:extLst>
          </p:cNvPr>
          <p:cNvCxnSpPr>
            <a:cxnSpLocks/>
          </p:cNvCxnSpPr>
          <p:nvPr userDrawn="1"/>
        </p:nvCxnSpPr>
        <p:spPr>
          <a:xfrm>
            <a:off x="440286" y="489098"/>
            <a:ext cx="113030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572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FCCFAD8-8DF3-8B48-8035-194EE4C31040}" type="datetimeFigureOut">
              <a:rPr lang="en-US" smtClean="0"/>
              <a:t>8/25/2018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E2569AF-13DA-8049-ADE9-69C8A5EA332C}" type="slidenum">
              <a:rPr lang="en-US" smtClean="0"/>
              <a:t>‹#›</a:t>
            </a:fld>
            <a:endParaRPr lang="en-US"/>
          </a:p>
        </p:txBody>
      </p:sp>
    </p:spTree>
    <p:extLst>
      <p:ext uri="{BB962C8B-B14F-4D97-AF65-F5344CB8AC3E}">
        <p14:creationId xmlns:p14="http://schemas.microsoft.com/office/powerpoint/2010/main" val="2215216822"/>
      </p:ext>
    </p:extLst>
  </p:cSld>
  <p:clrMap bg1="lt1" tx1="dk1" bg2="lt2" tx2="dk2" accent1="accent1" accent2="accent2" accent3="accent3" accent4="accent4" accent5="accent5" accent6="accent6" hlink="hlink" folHlink="folHlink"/>
  <p:sldLayoutIdLst>
    <p:sldLayoutId id="2147484044" r:id="rId1"/>
    <p:sldLayoutId id="2147484061" r:id="rId2"/>
    <p:sldLayoutId id="2147484045" r:id="rId3"/>
    <p:sldLayoutId id="2147484058" r:id="rId4"/>
    <p:sldLayoutId id="2147484056" r:id="rId5"/>
    <p:sldLayoutId id="2147484062" r:id="rId6"/>
    <p:sldLayoutId id="2147484046" r:id="rId7"/>
    <p:sldLayoutId id="2147484047" r:id="rId8"/>
    <p:sldLayoutId id="2147484048" r:id="rId9"/>
    <p:sldLayoutId id="2147484049" r:id="rId10"/>
    <p:sldLayoutId id="2147484059" r:id="rId11"/>
    <p:sldLayoutId id="2147484060" r:id="rId12"/>
    <p:sldLayoutId id="2147484050" r:id="rId13"/>
    <p:sldLayoutId id="2147484051" r:id="rId14"/>
    <p:sldLayoutId id="2147484052" r:id="rId15"/>
    <p:sldLayoutId id="2147484053" r:id="rId16"/>
    <p:sldLayoutId id="2147484054" r:id="rId17"/>
    <p:sldLayoutId id="2147484063" r:id="rId18"/>
  </p:sldLayoutIdLst>
  <p:txStyles>
    <p:title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ata.seattle.gov/"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chart" Target="../charts/chart1.xml"/><Relationship Id="rId4" Type="http://schemas.openxmlformats.org/officeDocument/2006/relationships/hyperlink" Target="https://www.kaggle.com/city-of-seattl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BB778B-8029-EA4B-9317-FA12C2575B85}"/>
              </a:ext>
            </a:extLst>
          </p:cNvPr>
          <p:cNvPicPr>
            <a:picLocks noChangeAspect="1"/>
          </p:cNvPicPr>
          <p:nvPr/>
        </p:nvPicPr>
        <p:blipFill rotWithShape="1">
          <a:blip r:embed="rId2">
            <a:grayscl/>
          </a:blip>
          <a:srcRect l="14490"/>
          <a:stretch/>
        </p:blipFill>
        <p:spPr>
          <a:xfrm>
            <a:off x="1046786" y="786640"/>
            <a:ext cx="3040744" cy="2451100"/>
          </a:xfrm>
          <a:prstGeom prst="rect">
            <a:avLst/>
          </a:prstGeom>
        </p:spPr>
      </p:pic>
      <p:pic>
        <p:nvPicPr>
          <p:cNvPr id="8" name="Picture 7">
            <a:extLst>
              <a:ext uri="{FF2B5EF4-FFF2-40B4-BE49-F238E27FC236}">
                <a16:creationId xmlns:a16="http://schemas.microsoft.com/office/drawing/2014/main" id="{BC3A2FF0-0E55-DF44-822A-FE761ACA2FC4}"/>
              </a:ext>
            </a:extLst>
          </p:cNvPr>
          <p:cNvPicPr>
            <a:picLocks noChangeAspect="1"/>
          </p:cNvPicPr>
          <p:nvPr/>
        </p:nvPicPr>
        <p:blipFill rotWithShape="1">
          <a:blip r:embed="rId3">
            <a:grayscl/>
          </a:blip>
          <a:srcRect l="7040" r="4985"/>
          <a:stretch/>
        </p:blipFill>
        <p:spPr>
          <a:xfrm>
            <a:off x="4087530" y="786640"/>
            <a:ext cx="3138992" cy="2451100"/>
          </a:xfrm>
          <a:prstGeom prst="rect">
            <a:avLst/>
          </a:prstGeom>
        </p:spPr>
      </p:pic>
      <p:pic>
        <p:nvPicPr>
          <p:cNvPr id="9" name="Picture 8">
            <a:extLst>
              <a:ext uri="{FF2B5EF4-FFF2-40B4-BE49-F238E27FC236}">
                <a16:creationId xmlns:a16="http://schemas.microsoft.com/office/drawing/2014/main" id="{3524D540-9441-5646-B00C-CD875361906E}"/>
              </a:ext>
            </a:extLst>
          </p:cNvPr>
          <p:cNvPicPr>
            <a:picLocks noChangeAspect="1"/>
          </p:cNvPicPr>
          <p:nvPr/>
        </p:nvPicPr>
        <p:blipFill>
          <a:blip r:embed="rId4">
            <a:grayscl/>
          </a:blip>
          <a:stretch>
            <a:fillRect/>
          </a:stretch>
        </p:blipFill>
        <p:spPr>
          <a:xfrm>
            <a:off x="7223515" y="786640"/>
            <a:ext cx="3684659" cy="2451100"/>
          </a:xfrm>
          <a:prstGeom prst="rect">
            <a:avLst/>
          </a:prstGeom>
        </p:spPr>
      </p:pic>
      <p:sp>
        <p:nvSpPr>
          <p:cNvPr id="2" name="Title 1">
            <a:extLst>
              <a:ext uri="{FF2B5EF4-FFF2-40B4-BE49-F238E27FC236}">
                <a16:creationId xmlns:a16="http://schemas.microsoft.com/office/drawing/2014/main" id="{62994300-EAA9-C24D-8ADB-87B95D7A785C}"/>
              </a:ext>
            </a:extLst>
          </p:cNvPr>
          <p:cNvSpPr>
            <a:spLocks noGrp="1"/>
          </p:cNvSpPr>
          <p:nvPr>
            <p:ph type="ctrTitle"/>
          </p:nvPr>
        </p:nvSpPr>
        <p:spPr>
          <a:xfrm>
            <a:off x="581191" y="3145139"/>
            <a:ext cx="10993549" cy="1175652"/>
          </a:xfrm>
        </p:spPr>
        <p:txBody>
          <a:bodyPr>
            <a:normAutofit/>
          </a:bodyPr>
          <a:lstStyle/>
          <a:p>
            <a:pPr algn="ctr"/>
            <a:r>
              <a:rPr lang="en-US" dirty="0">
                <a:solidFill>
                  <a:schemeClr val="bg1"/>
                </a:solidFill>
              </a:rPr>
              <a:t>SEATTLE POLICE STOPS &amp; detention analysis</a:t>
            </a:r>
            <a:br>
              <a:rPr lang="en-US" dirty="0">
                <a:solidFill>
                  <a:schemeClr val="bg1"/>
                </a:solidFill>
              </a:rPr>
            </a:br>
            <a:r>
              <a:rPr lang="en-US" sz="2400" dirty="0">
                <a:solidFill>
                  <a:schemeClr val="bg1"/>
                </a:solidFill>
              </a:rPr>
              <a:t>DATA MINING PRINCIPLES 31008</a:t>
            </a:r>
            <a:endParaRPr lang="en-US" dirty="0">
              <a:solidFill>
                <a:schemeClr val="bg1"/>
              </a:solidFill>
            </a:endParaRPr>
          </a:p>
        </p:txBody>
      </p:sp>
      <p:sp>
        <p:nvSpPr>
          <p:cNvPr id="10" name="TextBox 9">
            <a:extLst>
              <a:ext uri="{FF2B5EF4-FFF2-40B4-BE49-F238E27FC236}">
                <a16:creationId xmlns:a16="http://schemas.microsoft.com/office/drawing/2014/main" id="{CF782213-2BA1-FC4D-BAB7-B2DB4D82099B}"/>
              </a:ext>
            </a:extLst>
          </p:cNvPr>
          <p:cNvSpPr txBox="1"/>
          <p:nvPr/>
        </p:nvSpPr>
        <p:spPr>
          <a:xfrm>
            <a:off x="5237350" y="4378912"/>
            <a:ext cx="1681229" cy="369332"/>
          </a:xfrm>
          <a:prstGeom prst="rect">
            <a:avLst/>
          </a:prstGeom>
          <a:noFill/>
        </p:spPr>
        <p:txBody>
          <a:bodyPr wrap="none" rtlCol="0">
            <a:spAutoFit/>
          </a:bodyPr>
          <a:lstStyle/>
          <a:p>
            <a:r>
              <a:rPr lang="en-US" dirty="0">
                <a:solidFill>
                  <a:schemeClr val="bg1"/>
                </a:solidFill>
              </a:rPr>
              <a:t>August 25, 2018</a:t>
            </a:r>
          </a:p>
        </p:txBody>
      </p:sp>
      <p:sp>
        <p:nvSpPr>
          <p:cNvPr id="11" name="TextBox 10">
            <a:extLst>
              <a:ext uri="{FF2B5EF4-FFF2-40B4-BE49-F238E27FC236}">
                <a16:creationId xmlns:a16="http://schemas.microsoft.com/office/drawing/2014/main" id="{F1DAA57E-5A29-184D-9B02-031DB1929321}"/>
              </a:ext>
            </a:extLst>
          </p:cNvPr>
          <p:cNvSpPr txBox="1"/>
          <p:nvPr/>
        </p:nvSpPr>
        <p:spPr>
          <a:xfrm>
            <a:off x="4788860" y="5114117"/>
            <a:ext cx="2578206" cy="1200329"/>
          </a:xfrm>
          <a:prstGeom prst="rect">
            <a:avLst/>
          </a:prstGeom>
          <a:noFill/>
        </p:spPr>
        <p:txBody>
          <a:bodyPr wrap="none" rtlCol="0">
            <a:spAutoFit/>
          </a:bodyPr>
          <a:lstStyle/>
          <a:p>
            <a:pPr algn="ctr"/>
            <a:r>
              <a:rPr lang="en-US" sz="2400" dirty="0">
                <a:solidFill>
                  <a:schemeClr val="bg1"/>
                </a:solidFill>
              </a:rPr>
              <a:t>Jorge Argueta</a:t>
            </a:r>
          </a:p>
          <a:p>
            <a:pPr algn="ctr"/>
            <a:r>
              <a:rPr lang="en-US" sz="2400" dirty="0">
                <a:solidFill>
                  <a:schemeClr val="bg1"/>
                </a:solidFill>
              </a:rPr>
              <a:t>Anthony Moliterno</a:t>
            </a:r>
          </a:p>
          <a:p>
            <a:pPr algn="ctr"/>
            <a:r>
              <a:rPr lang="en-US" sz="2400" dirty="0">
                <a:solidFill>
                  <a:schemeClr val="bg1"/>
                </a:solidFill>
              </a:rPr>
              <a:t>Sherman Wallace</a:t>
            </a:r>
          </a:p>
        </p:txBody>
      </p:sp>
      <p:pic>
        <p:nvPicPr>
          <p:cNvPr id="13" name="Picture 12">
            <a:extLst>
              <a:ext uri="{FF2B5EF4-FFF2-40B4-BE49-F238E27FC236}">
                <a16:creationId xmlns:a16="http://schemas.microsoft.com/office/drawing/2014/main" id="{4F20BE84-F617-204B-9A06-CA4CA5437B0F}"/>
              </a:ext>
            </a:extLst>
          </p:cNvPr>
          <p:cNvPicPr>
            <a:picLocks noChangeAspect="1"/>
          </p:cNvPicPr>
          <p:nvPr/>
        </p:nvPicPr>
        <p:blipFill>
          <a:blip r:embed="rId5"/>
          <a:stretch>
            <a:fillRect/>
          </a:stretch>
        </p:blipFill>
        <p:spPr>
          <a:xfrm>
            <a:off x="4952966" y="149978"/>
            <a:ext cx="2249993" cy="479999"/>
          </a:xfrm>
          <a:prstGeom prst="rect">
            <a:avLst/>
          </a:prstGeom>
        </p:spPr>
      </p:pic>
    </p:spTree>
    <p:extLst>
      <p:ext uri="{BB962C8B-B14F-4D97-AF65-F5344CB8AC3E}">
        <p14:creationId xmlns:p14="http://schemas.microsoft.com/office/powerpoint/2010/main" val="890180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FA2-A902-4FE1-A84F-D79326952A4F}"/>
              </a:ext>
            </a:extLst>
          </p:cNvPr>
          <p:cNvSpPr>
            <a:spLocks noGrp="1"/>
          </p:cNvSpPr>
          <p:nvPr>
            <p:ph type="title"/>
          </p:nvPr>
        </p:nvSpPr>
        <p:spPr/>
        <p:txBody>
          <a:bodyPr/>
          <a:lstStyle/>
          <a:p>
            <a:r>
              <a:rPr lang="en-US" dirty="0"/>
              <a:t>Data – Factors &amp; levels</a:t>
            </a:r>
          </a:p>
        </p:txBody>
      </p:sp>
      <p:pic>
        <p:nvPicPr>
          <p:cNvPr id="6" name="Picture 5">
            <a:extLst>
              <a:ext uri="{FF2B5EF4-FFF2-40B4-BE49-F238E27FC236}">
                <a16:creationId xmlns:a16="http://schemas.microsoft.com/office/drawing/2014/main" id="{56850DE0-86F6-4533-945F-47A548A2DC30}"/>
              </a:ext>
            </a:extLst>
          </p:cNvPr>
          <p:cNvPicPr>
            <a:picLocks noChangeAspect="1"/>
          </p:cNvPicPr>
          <p:nvPr/>
        </p:nvPicPr>
        <p:blipFill>
          <a:blip r:embed="rId2"/>
          <a:stretch>
            <a:fillRect/>
          </a:stretch>
        </p:blipFill>
        <p:spPr>
          <a:xfrm>
            <a:off x="440286" y="1352715"/>
            <a:ext cx="4391090" cy="2431009"/>
          </a:xfrm>
          <a:prstGeom prst="rect">
            <a:avLst/>
          </a:prstGeom>
        </p:spPr>
      </p:pic>
      <p:pic>
        <p:nvPicPr>
          <p:cNvPr id="3" name="Picture 2">
            <a:extLst>
              <a:ext uri="{FF2B5EF4-FFF2-40B4-BE49-F238E27FC236}">
                <a16:creationId xmlns:a16="http://schemas.microsoft.com/office/drawing/2014/main" id="{66E93ED6-3D2C-40CD-97D1-C8209A7A3BC9}"/>
              </a:ext>
            </a:extLst>
          </p:cNvPr>
          <p:cNvPicPr>
            <a:picLocks noChangeAspect="1"/>
          </p:cNvPicPr>
          <p:nvPr/>
        </p:nvPicPr>
        <p:blipFill>
          <a:blip r:embed="rId3"/>
          <a:stretch>
            <a:fillRect/>
          </a:stretch>
        </p:blipFill>
        <p:spPr>
          <a:xfrm>
            <a:off x="5098831" y="1352716"/>
            <a:ext cx="6804135" cy="2384782"/>
          </a:xfrm>
          <a:prstGeom prst="rect">
            <a:avLst/>
          </a:prstGeom>
        </p:spPr>
      </p:pic>
    </p:spTree>
    <p:extLst>
      <p:ext uri="{BB962C8B-B14F-4D97-AF65-F5344CB8AC3E}">
        <p14:creationId xmlns:p14="http://schemas.microsoft.com/office/powerpoint/2010/main" val="289083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FA2-A902-4FE1-A84F-D79326952A4F}"/>
              </a:ext>
            </a:extLst>
          </p:cNvPr>
          <p:cNvSpPr>
            <a:spLocks noGrp="1"/>
          </p:cNvSpPr>
          <p:nvPr>
            <p:ph type="title"/>
          </p:nvPr>
        </p:nvSpPr>
        <p:spPr/>
        <p:txBody>
          <a:bodyPr/>
          <a:lstStyle/>
          <a:p>
            <a:r>
              <a:rPr lang="en-US" dirty="0"/>
              <a:t>Data – Factors &amp; levels</a:t>
            </a:r>
          </a:p>
        </p:txBody>
      </p:sp>
      <p:pic>
        <p:nvPicPr>
          <p:cNvPr id="4" name="Picture 3">
            <a:extLst>
              <a:ext uri="{FF2B5EF4-FFF2-40B4-BE49-F238E27FC236}">
                <a16:creationId xmlns:a16="http://schemas.microsoft.com/office/drawing/2014/main" id="{2E91B411-B793-4E0D-8DD2-C859E6B82F6C}"/>
              </a:ext>
            </a:extLst>
          </p:cNvPr>
          <p:cNvPicPr>
            <a:picLocks noChangeAspect="1"/>
          </p:cNvPicPr>
          <p:nvPr/>
        </p:nvPicPr>
        <p:blipFill>
          <a:blip r:embed="rId2"/>
          <a:stretch>
            <a:fillRect/>
          </a:stretch>
        </p:blipFill>
        <p:spPr>
          <a:xfrm>
            <a:off x="2197975" y="1314777"/>
            <a:ext cx="7932825" cy="3809015"/>
          </a:xfrm>
          <a:prstGeom prst="rect">
            <a:avLst/>
          </a:prstGeom>
        </p:spPr>
      </p:pic>
    </p:spTree>
    <p:extLst>
      <p:ext uri="{BB962C8B-B14F-4D97-AF65-F5344CB8AC3E}">
        <p14:creationId xmlns:p14="http://schemas.microsoft.com/office/powerpoint/2010/main" val="2271925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FA2-A902-4FE1-A84F-D79326952A4F}"/>
              </a:ext>
            </a:extLst>
          </p:cNvPr>
          <p:cNvSpPr>
            <a:spLocks noGrp="1"/>
          </p:cNvSpPr>
          <p:nvPr>
            <p:ph type="title"/>
          </p:nvPr>
        </p:nvSpPr>
        <p:spPr/>
        <p:txBody>
          <a:bodyPr/>
          <a:lstStyle/>
          <a:p>
            <a:r>
              <a:rPr lang="en-US" dirty="0"/>
              <a:t>Data – Factors &amp; levels</a:t>
            </a:r>
          </a:p>
        </p:txBody>
      </p:sp>
      <p:pic>
        <p:nvPicPr>
          <p:cNvPr id="3" name="Picture 2">
            <a:extLst>
              <a:ext uri="{FF2B5EF4-FFF2-40B4-BE49-F238E27FC236}">
                <a16:creationId xmlns:a16="http://schemas.microsoft.com/office/drawing/2014/main" id="{6B7166C8-7497-4995-AA63-3C33B1A55968}"/>
              </a:ext>
            </a:extLst>
          </p:cNvPr>
          <p:cNvPicPr>
            <a:picLocks noChangeAspect="1"/>
          </p:cNvPicPr>
          <p:nvPr/>
        </p:nvPicPr>
        <p:blipFill>
          <a:blip r:embed="rId2"/>
          <a:stretch>
            <a:fillRect/>
          </a:stretch>
        </p:blipFill>
        <p:spPr>
          <a:xfrm>
            <a:off x="2112250" y="1414134"/>
            <a:ext cx="7864292" cy="3630832"/>
          </a:xfrm>
          <a:prstGeom prst="rect">
            <a:avLst/>
          </a:prstGeom>
        </p:spPr>
      </p:pic>
    </p:spTree>
    <p:extLst>
      <p:ext uri="{BB962C8B-B14F-4D97-AF65-F5344CB8AC3E}">
        <p14:creationId xmlns:p14="http://schemas.microsoft.com/office/powerpoint/2010/main" val="1222526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FA2-A902-4FE1-A84F-D79326952A4F}"/>
              </a:ext>
            </a:extLst>
          </p:cNvPr>
          <p:cNvSpPr>
            <a:spLocks noGrp="1"/>
          </p:cNvSpPr>
          <p:nvPr>
            <p:ph type="title"/>
          </p:nvPr>
        </p:nvSpPr>
        <p:spPr/>
        <p:txBody>
          <a:bodyPr/>
          <a:lstStyle/>
          <a:p>
            <a:r>
              <a:rPr lang="en-US" dirty="0"/>
              <a:t>Data – Factors &amp; levels</a:t>
            </a:r>
          </a:p>
        </p:txBody>
      </p:sp>
      <p:sp>
        <p:nvSpPr>
          <p:cNvPr id="4" name="TextBox 3">
            <a:extLst>
              <a:ext uri="{FF2B5EF4-FFF2-40B4-BE49-F238E27FC236}">
                <a16:creationId xmlns:a16="http://schemas.microsoft.com/office/drawing/2014/main" id="{D833521B-DEC1-42A2-90C1-EC5303100710}"/>
              </a:ext>
            </a:extLst>
          </p:cNvPr>
          <p:cNvSpPr txBox="1"/>
          <p:nvPr/>
        </p:nvSpPr>
        <p:spPr>
          <a:xfrm>
            <a:off x="567559" y="1041512"/>
            <a:ext cx="10783613"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Very High</a:t>
            </a:r>
          </a:p>
          <a:p>
            <a:pPr marL="1200150" lvl="2" indent="-285750">
              <a:buFont typeface="Arial" panose="020B0604020202020204" pitchFamily="34" charset="0"/>
              <a:buChar char="•"/>
            </a:pPr>
            <a:r>
              <a:rPr lang="en-US" dirty="0"/>
              <a:t>Strong Arm Robbery, Assault shot, Heard shot, Rape, Carjacking, Bank Alarm, Fight w/Weapons, Kidnapping, Assaults Gang Related, </a:t>
            </a:r>
            <a:r>
              <a:rPr lang="en-US" dirty="0" err="1"/>
              <a:t>etc</a:t>
            </a:r>
            <a:endParaRPr lang="en-US" dirty="0"/>
          </a:p>
          <a:p>
            <a:pPr marL="285750" indent="-285750">
              <a:buFont typeface="Arial" panose="020B0604020202020204" pitchFamily="34" charset="0"/>
              <a:buChar char="•"/>
            </a:pPr>
            <a:r>
              <a:rPr lang="en-US" b="1" dirty="0"/>
              <a:t>High</a:t>
            </a:r>
          </a:p>
          <a:p>
            <a:pPr marL="1200150" lvl="2" indent="-285750">
              <a:buFont typeface="Arial" panose="020B0604020202020204" pitchFamily="34" charset="0"/>
              <a:buChar char="•"/>
            </a:pPr>
            <a:r>
              <a:rPr lang="en-US" dirty="0"/>
              <a:t>Assist on fire/medic response,  Assault (no shooting), Silent Alarm, Fight (no weapons), Arson, Road Rage, Purse Snatch, DUI, Abandoned Child, Residential Alarm, Bomb Threats, Missing Child, Officer Backup Needed, Explosion, </a:t>
            </a:r>
          </a:p>
          <a:p>
            <a:pPr marL="285750" indent="-285750">
              <a:buFont typeface="Arial" panose="020B0604020202020204" pitchFamily="34" charset="0"/>
              <a:buChar char="•"/>
            </a:pPr>
            <a:r>
              <a:rPr lang="en-US" b="1" dirty="0"/>
              <a:t>Medium</a:t>
            </a:r>
          </a:p>
          <a:p>
            <a:pPr marL="1200150" lvl="2" indent="-285750">
              <a:buFont typeface="Arial" panose="020B0604020202020204" pitchFamily="34" charset="0"/>
              <a:buChar char="•"/>
            </a:pPr>
            <a:r>
              <a:rPr lang="en-US" dirty="0"/>
              <a:t>Suspicious Person, Shoplift, Harassment, Juvenile Runaway, Fraud, Narcotics, Verbal Fight, Eluding Police (foot), Liquor Violation, Escaped Prisoner, Reckless Burning, Property Damage, Injured Person, Sick Person, Disturbance (fight), </a:t>
            </a:r>
            <a:r>
              <a:rPr lang="en-US" dirty="0" err="1"/>
              <a:t>etc</a:t>
            </a:r>
            <a:endParaRPr lang="en-US" dirty="0"/>
          </a:p>
          <a:p>
            <a:pPr marL="285750" indent="-285750">
              <a:buFont typeface="Arial" panose="020B0604020202020204" pitchFamily="34" charset="0"/>
              <a:buChar char="•"/>
            </a:pPr>
            <a:r>
              <a:rPr lang="en-US" b="1" dirty="0"/>
              <a:t>Low</a:t>
            </a:r>
          </a:p>
          <a:p>
            <a:pPr marL="1200150" lvl="2" indent="-285750">
              <a:buFont typeface="Arial" panose="020B0604020202020204" pitchFamily="34" charset="0"/>
              <a:buChar char="•"/>
            </a:pPr>
            <a:r>
              <a:rPr lang="en-US" dirty="0"/>
              <a:t>Trespass, Traffic Stop, Lewd (flashing, urination), Mischief, Narcotics Found, Fireworks, Request to Watch, Overdose, Prostitution, Animal bite, Illegal Dumping, Bicycle Theft, Suspicious Circumstance, Person Runaway</a:t>
            </a:r>
          </a:p>
          <a:p>
            <a:pPr marL="285750" indent="-285750">
              <a:buFont typeface="Arial" panose="020B0604020202020204" pitchFamily="34" charset="0"/>
              <a:buChar char="•"/>
            </a:pPr>
            <a:r>
              <a:rPr lang="en-US" b="1" dirty="0"/>
              <a:t>Very Low</a:t>
            </a:r>
          </a:p>
          <a:p>
            <a:pPr marL="1200150" lvl="2" indent="-285750">
              <a:buFont typeface="Arial" panose="020B0604020202020204" pitchFamily="34" charset="0"/>
              <a:buChar char="•"/>
            </a:pPr>
            <a:r>
              <a:rPr lang="en-US" dirty="0" err="1"/>
              <a:t>Onview</a:t>
            </a:r>
            <a:r>
              <a:rPr lang="en-US" dirty="0"/>
              <a:t> Initiated-Premise Check, Follow up, Sex in Public Place, Panhandling, Welfare Check, Property Found, Noise, Parks Violation, Person Found, Sleeper Aboard on Train.</a:t>
            </a:r>
          </a:p>
        </p:txBody>
      </p:sp>
    </p:spTree>
    <p:extLst>
      <p:ext uri="{BB962C8B-B14F-4D97-AF65-F5344CB8AC3E}">
        <p14:creationId xmlns:p14="http://schemas.microsoft.com/office/powerpoint/2010/main" val="178387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E4ECC-2947-9E48-8D7B-1FCBD08C18EF}"/>
              </a:ext>
            </a:extLst>
          </p:cNvPr>
          <p:cNvSpPr>
            <a:spLocks noGrp="1"/>
          </p:cNvSpPr>
          <p:nvPr>
            <p:ph type="title"/>
          </p:nvPr>
        </p:nvSpPr>
        <p:spPr/>
        <p:txBody>
          <a:bodyPr/>
          <a:lstStyle/>
          <a:p>
            <a:r>
              <a:rPr lang="en-US" dirty="0"/>
              <a:t>Seattle demographics</a:t>
            </a:r>
          </a:p>
        </p:txBody>
      </p:sp>
      <p:sp>
        <p:nvSpPr>
          <p:cNvPr id="5" name="Content Placeholder 4">
            <a:extLst>
              <a:ext uri="{FF2B5EF4-FFF2-40B4-BE49-F238E27FC236}">
                <a16:creationId xmlns:a16="http://schemas.microsoft.com/office/drawing/2014/main" id="{35E17E09-5B58-E349-B8AC-835A8E9BF976}"/>
              </a:ext>
            </a:extLst>
          </p:cNvPr>
          <p:cNvSpPr>
            <a:spLocks noGrp="1"/>
          </p:cNvSpPr>
          <p:nvPr>
            <p:ph idx="1"/>
          </p:nvPr>
        </p:nvSpPr>
        <p:spPr>
          <a:xfrm>
            <a:off x="231006" y="1394542"/>
            <a:ext cx="4873481" cy="4364361"/>
          </a:xfrm>
        </p:spPr>
        <p:txBody>
          <a:bodyPr>
            <a:normAutofit/>
          </a:bodyPr>
          <a:lstStyle/>
          <a:p>
            <a:pPr lvl="1"/>
            <a:r>
              <a:rPr lang="en-US" sz="2000" dirty="0"/>
              <a:t>The racial composition of the city in 2016 was …</a:t>
            </a:r>
          </a:p>
          <a:p>
            <a:pPr lvl="2"/>
            <a:r>
              <a:rPr lang="en-US" sz="1800" dirty="0"/>
              <a:t>65.7% White, </a:t>
            </a:r>
          </a:p>
          <a:p>
            <a:pPr lvl="2"/>
            <a:r>
              <a:rPr lang="en-US" sz="1800" dirty="0"/>
              <a:t>14.1% Asian, </a:t>
            </a:r>
          </a:p>
          <a:p>
            <a:pPr lvl="2"/>
            <a:r>
              <a:rPr lang="en-US" sz="1800" dirty="0"/>
              <a:t>7.0% Black, </a:t>
            </a:r>
          </a:p>
          <a:p>
            <a:pPr lvl="2"/>
            <a:r>
              <a:rPr lang="en-US" sz="1800" dirty="0"/>
              <a:t>6.6% Hispanic/Latino,</a:t>
            </a:r>
          </a:p>
          <a:p>
            <a:pPr lvl="2"/>
            <a:r>
              <a:rPr lang="en-US" sz="1800" dirty="0"/>
              <a:t>0.4% Native American, </a:t>
            </a:r>
          </a:p>
          <a:p>
            <a:pPr lvl="2"/>
            <a:r>
              <a:rPr lang="en-US" sz="1800" dirty="0"/>
              <a:t>0.9% Pacific Islander, </a:t>
            </a:r>
          </a:p>
          <a:p>
            <a:pPr lvl="2"/>
            <a:r>
              <a:rPr lang="en-US" sz="1800" dirty="0"/>
              <a:t>2.3% other ethnicities, </a:t>
            </a:r>
          </a:p>
          <a:p>
            <a:pPr lvl="2"/>
            <a:r>
              <a:rPr lang="en-US" sz="1800" dirty="0"/>
              <a:t>and 5.6% from two or more ethnicities."</a:t>
            </a:r>
          </a:p>
          <a:p>
            <a:pPr marL="324000" lvl="1" indent="0">
              <a:buNone/>
            </a:pPr>
            <a:endParaRPr lang="en-US" sz="2000" dirty="0"/>
          </a:p>
        </p:txBody>
      </p:sp>
      <p:pic>
        <p:nvPicPr>
          <p:cNvPr id="9" name="Picture 8">
            <a:extLst>
              <a:ext uri="{FF2B5EF4-FFF2-40B4-BE49-F238E27FC236}">
                <a16:creationId xmlns:a16="http://schemas.microsoft.com/office/drawing/2014/main" id="{540F6F0E-0368-474C-948B-65D281747594}"/>
              </a:ext>
            </a:extLst>
          </p:cNvPr>
          <p:cNvPicPr>
            <a:picLocks noChangeAspect="1"/>
          </p:cNvPicPr>
          <p:nvPr/>
        </p:nvPicPr>
        <p:blipFill rotWithShape="1">
          <a:blip r:embed="rId2"/>
          <a:srcRect r="48955"/>
          <a:stretch/>
        </p:blipFill>
        <p:spPr>
          <a:xfrm>
            <a:off x="8664064" y="564603"/>
            <a:ext cx="3079312" cy="5194300"/>
          </a:xfrm>
          <a:prstGeom prst="rect">
            <a:avLst/>
          </a:prstGeom>
        </p:spPr>
      </p:pic>
      <p:grpSp>
        <p:nvGrpSpPr>
          <p:cNvPr id="12" name="Group 11">
            <a:extLst>
              <a:ext uri="{FF2B5EF4-FFF2-40B4-BE49-F238E27FC236}">
                <a16:creationId xmlns:a16="http://schemas.microsoft.com/office/drawing/2014/main" id="{53AA00E2-59A7-D547-83F7-4C329652CC42}"/>
              </a:ext>
            </a:extLst>
          </p:cNvPr>
          <p:cNvGrpSpPr/>
          <p:nvPr/>
        </p:nvGrpSpPr>
        <p:grpSpPr>
          <a:xfrm>
            <a:off x="5402317" y="1858854"/>
            <a:ext cx="2963917" cy="2261202"/>
            <a:chOff x="5402317" y="1858854"/>
            <a:chExt cx="2963917" cy="2261202"/>
          </a:xfrm>
        </p:grpSpPr>
        <p:pic>
          <p:nvPicPr>
            <p:cNvPr id="10" name="Picture 9">
              <a:extLst>
                <a:ext uri="{FF2B5EF4-FFF2-40B4-BE49-F238E27FC236}">
                  <a16:creationId xmlns:a16="http://schemas.microsoft.com/office/drawing/2014/main" id="{0D4B65F2-39A8-B948-BAEB-F7EDB5DB7179}"/>
                </a:ext>
              </a:extLst>
            </p:cNvPr>
            <p:cNvPicPr>
              <a:picLocks noChangeAspect="1"/>
            </p:cNvPicPr>
            <p:nvPr/>
          </p:nvPicPr>
          <p:blipFill rotWithShape="1">
            <a:blip r:embed="rId2"/>
            <a:srcRect l="51725" t="49833" r="-856" b="6635"/>
            <a:stretch/>
          </p:blipFill>
          <p:spPr>
            <a:xfrm>
              <a:off x="5402317" y="1858854"/>
              <a:ext cx="2963917" cy="2261202"/>
            </a:xfrm>
            <a:prstGeom prst="rect">
              <a:avLst/>
            </a:prstGeom>
          </p:spPr>
        </p:pic>
        <p:sp>
          <p:nvSpPr>
            <p:cNvPr id="11" name="Rectangle 10">
              <a:extLst>
                <a:ext uri="{FF2B5EF4-FFF2-40B4-BE49-F238E27FC236}">
                  <a16:creationId xmlns:a16="http://schemas.microsoft.com/office/drawing/2014/main" id="{1311771D-A66F-F54B-9AFD-7611F4C23AA6}"/>
                </a:ext>
              </a:extLst>
            </p:cNvPr>
            <p:cNvSpPr/>
            <p:nvPr/>
          </p:nvSpPr>
          <p:spPr>
            <a:xfrm>
              <a:off x="5729224" y="2863331"/>
              <a:ext cx="2490952" cy="1636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4026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Basic Statistics – irregularities in proportionality</a:t>
            </a:r>
          </a:p>
        </p:txBody>
      </p:sp>
      <p:sp>
        <p:nvSpPr>
          <p:cNvPr id="2" name="Rectangle: Rounded Corners 1">
            <a:extLst>
              <a:ext uri="{FF2B5EF4-FFF2-40B4-BE49-F238E27FC236}">
                <a16:creationId xmlns:a16="http://schemas.microsoft.com/office/drawing/2014/main" id="{07D9A66C-F9A3-4879-AEDE-66BAA17298E6}"/>
              </a:ext>
            </a:extLst>
          </p:cNvPr>
          <p:cNvSpPr/>
          <p:nvPr/>
        </p:nvSpPr>
        <p:spPr>
          <a:xfrm>
            <a:off x="2084471" y="1442620"/>
            <a:ext cx="9658905" cy="470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FD890A-D975-4C06-9DC2-D691737637EB}"/>
              </a:ext>
            </a:extLst>
          </p:cNvPr>
          <p:cNvSpPr txBox="1"/>
          <p:nvPr/>
        </p:nvSpPr>
        <p:spPr>
          <a:xfrm>
            <a:off x="363984" y="1504763"/>
            <a:ext cx="1322773" cy="369332"/>
          </a:xfrm>
          <a:prstGeom prst="rect">
            <a:avLst/>
          </a:prstGeom>
          <a:noFill/>
        </p:spPr>
        <p:txBody>
          <a:bodyPr wrap="square" rtlCol="0">
            <a:spAutoFit/>
          </a:bodyPr>
          <a:lstStyle/>
          <a:p>
            <a:r>
              <a:rPr lang="en-US" dirty="0"/>
              <a:t>Seattle:</a:t>
            </a:r>
          </a:p>
        </p:txBody>
      </p:sp>
      <p:sp>
        <p:nvSpPr>
          <p:cNvPr id="6" name="TextBox 5">
            <a:extLst>
              <a:ext uri="{FF2B5EF4-FFF2-40B4-BE49-F238E27FC236}">
                <a16:creationId xmlns:a16="http://schemas.microsoft.com/office/drawing/2014/main" id="{CF8A7604-75AD-4A5F-98EB-A25FE2D95BC1}"/>
              </a:ext>
            </a:extLst>
          </p:cNvPr>
          <p:cNvSpPr txBox="1"/>
          <p:nvPr/>
        </p:nvSpPr>
        <p:spPr>
          <a:xfrm>
            <a:off x="363983" y="2278944"/>
            <a:ext cx="1425488" cy="369332"/>
          </a:xfrm>
          <a:prstGeom prst="rect">
            <a:avLst/>
          </a:prstGeom>
          <a:noFill/>
        </p:spPr>
        <p:txBody>
          <a:bodyPr wrap="square" rtlCol="0">
            <a:spAutoFit/>
          </a:bodyPr>
          <a:lstStyle/>
          <a:p>
            <a:r>
              <a:rPr lang="en-US" dirty="0"/>
              <a:t>Police Force:</a:t>
            </a:r>
          </a:p>
        </p:txBody>
      </p:sp>
      <p:sp>
        <p:nvSpPr>
          <p:cNvPr id="7" name="TextBox 6">
            <a:extLst>
              <a:ext uri="{FF2B5EF4-FFF2-40B4-BE49-F238E27FC236}">
                <a16:creationId xmlns:a16="http://schemas.microsoft.com/office/drawing/2014/main" id="{32E3A6B3-681C-4D02-A491-D004F4DF6B80}"/>
              </a:ext>
            </a:extLst>
          </p:cNvPr>
          <p:cNvSpPr txBox="1"/>
          <p:nvPr/>
        </p:nvSpPr>
        <p:spPr>
          <a:xfrm>
            <a:off x="363982" y="3071303"/>
            <a:ext cx="1322773" cy="369332"/>
          </a:xfrm>
          <a:prstGeom prst="rect">
            <a:avLst/>
          </a:prstGeom>
          <a:noFill/>
        </p:spPr>
        <p:txBody>
          <a:bodyPr wrap="square" rtlCol="0">
            <a:spAutoFit/>
          </a:bodyPr>
          <a:lstStyle/>
          <a:p>
            <a:r>
              <a:rPr lang="en-US" dirty="0"/>
              <a:t>Subject:</a:t>
            </a:r>
          </a:p>
        </p:txBody>
      </p:sp>
      <p:sp>
        <p:nvSpPr>
          <p:cNvPr id="8" name="TextBox 7">
            <a:extLst>
              <a:ext uri="{FF2B5EF4-FFF2-40B4-BE49-F238E27FC236}">
                <a16:creationId xmlns:a16="http://schemas.microsoft.com/office/drawing/2014/main" id="{5DE83E7E-5EBB-417F-867E-F4B22823F3D1}"/>
              </a:ext>
            </a:extLst>
          </p:cNvPr>
          <p:cNvSpPr txBox="1"/>
          <p:nvPr/>
        </p:nvSpPr>
        <p:spPr>
          <a:xfrm>
            <a:off x="363984" y="3857059"/>
            <a:ext cx="1322773" cy="369332"/>
          </a:xfrm>
          <a:prstGeom prst="rect">
            <a:avLst/>
          </a:prstGeom>
          <a:noFill/>
        </p:spPr>
        <p:txBody>
          <a:bodyPr wrap="square" rtlCol="0">
            <a:spAutoFit/>
          </a:bodyPr>
          <a:lstStyle/>
          <a:p>
            <a:r>
              <a:rPr lang="en-US" dirty="0"/>
              <a:t>Frisk?</a:t>
            </a:r>
          </a:p>
        </p:txBody>
      </p:sp>
      <p:sp>
        <p:nvSpPr>
          <p:cNvPr id="9" name="TextBox 8">
            <a:extLst>
              <a:ext uri="{FF2B5EF4-FFF2-40B4-BE49-F238E27FC236}">
                <a16:creationId xmlns:a16="http://schemas.microsoft.com/office/drawing/2014/main" id="{E4586A0E-20D3-4DB6-87B5-0CEB313A40E6}"/>
              </a:ext>
            </a:extLst>
          </p:cNvPr>
          <p:cNvSpPr txBox="1"/>
          <p:nvPr/>
        </p:nvSpPr>
        <p:spPr>
          <a:xfrm>
            <a:off x="363984" y="4693720"/>
            <a:ext cx="1322773" cy="369332"/>
          </a:xfrm>
          <a:prstGeom prst="rect">
            <a:avLst/>
          </a:prstGeom>
          <a:noFill/>
        </p:spPr>
        <p:txBody>
          <a:bodyPr wrap="square" rtlCol="0">
            <a:spAutoFit/>
          </a:bodyPr>
          <a:lstStyle/>
          <a:p>
            <a:r>
              <a:rPr lang="en-US" dirty="0"/>
              <a:t>Arrest?</a:t>
            </a:r>
          </a:p>
        </p:txBody>
      </p:sp>
      <p:sp>
        <p:nvSpPr>
          <p:cNvPr id="10" name="Rectangle: Rounded Corners 9">
            <a:extLst>
              <a:ext uri="{FF2B5EF4-FFF2-40B4-BE49-F238E27FC236}">
                <a16:creationId xmlns:a16="http://schemas.microsoft.com/office/drawing/2014/main" id="{BF19B01F-D310-4633-B7DE-578DA95900B0}"/>
              </a:ext>
            </a:extLst>
          </p:cNvPr>
          <p:cNvSpPr/>
          <p:nvPr/>
        </p:nvSpPr>
        <p:spPr>
          <a:xfrm>
            <a:off x="2084470" y="2228351"/>
            <a:ext cx="9658905" cy="470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9E50059-2F92-4A07-9A08-C565CF16BF55}"/>
              </a:ext>
            </a:extLst>
          </p:cNvPr>
          <p:cNvSpPr/>
          <p:nvPr/>
        </p:nvSpPr>
        <p:spPr>
          <a:xfrm>
            <a:off x="2084467" y="3032144"/>
            <a:ext cx="9658905" cy="470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A0BD3C5-6BDD-46D8-9E6C-D8E7C006819B}"/>
              </a:ext>
            </a:extLst>
          </p:cNvPr>
          <p:cNvSpPr/>
          <p:nvPr/>
        </p:nvSpPr>
        <p:spPr>
          <a:xfrm>
            <a:off x="2084471" y="3797675"/>
            <a:ext cx="9658905" cy="470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FAAB540-C76A-4E3E-A06B-0A2F0EC4F4F9}"/>
              </a:ext>
            </a:extLst>
          </p:cNvPr>
          <p:cNvSpPr/>
          <p:nvPr/>
        </p:nvSpPr>
        <p:spPr>
          <a:xfrm>
            <a:off x="2084468" y="4592535"/>
            <a:ext cx="9658905" cy="470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AE14035-048B-4658-86CD-67A629CD19B1}"/>
              </a:ext>
            </a:extLst>
          </p:cNvPr>
          <p:cNvSpPr/>
          <p:nvPr/>
        </p:nvSpPr>
        <p:spPr>
          <a:xfrm>
            <a:off x="2084467" y="1443492"/>
            <a:ext cx="6677794" cy="4705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FF4292E-D951-46A1-8C9B-3247A7EB063E}"/>
              </a:ext>
            </a:extLst>
          </p:cNvPr>
          <p:cNvSpPr/>
          <p:nvPr/>
        </p:nvSpPr>
        <p:spPr>
          <a:xfrm>
            <a:off x="2084467" y="2220252"/>
            <a:ext cx="7467901" cy="4705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100E18C-6217-4407-BAE9-0992A0D4A0E4}"/>
              </a:ext>
            </a:extLst>
          </p:cNvPr>
          <p:cNvSpPr/>
          <p:nvPr/>
        </p:nvSpPr>
        <p:spPr>
          <a:xfrm>
            <a:off x="2084471" y="3032144"/>
            <a:ext cx="4813479" cy="4705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14C26C6-ACFA-483B-83E4-50E66FE5576C}"/>
              </a:ext>
            </a:extLst>
          </p:cNvPr>
          <p:cNvSpPr/>
          <p:nvPr/>
        </p:nvSpPr>
        <p:spPr>
          <a:xfrm>
            <a:off x="2084471" y="3804847"/>
            <a:ext cx="4094391" cy="4705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FF39DF0-DFB9-43BE-BB49-26ED6A27F79B}"/>
              </a:ext>
            </a:extLst>
          </p:cNvPr>
          <p:cNvSpPr/>
          <p:nvPr/>
        </p:nvSpPr>
        <p:spPr>
          <a:xfrm>
            <a:off x="2084468" y="4592535"/>
            <a:ext cx="4458376" cy="4705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D3F6A28-E290-4231-B562-D46E8C55BF1F}"/>
              </a:ext>
            </a:extLst>
          </p:cNvPr>
          <p:cNvSpPr/>
          <p:nvPr/>
        </p:nvSpPr>
        <p:spPr>
          <a:xfrm>
            <a:off x="10741982" y="1443492"/>
            <a:ext cx="1001390" cy="47051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523D05ED-A611-42D2-8389-7370308B8F7B}"/>
              </a:ext>
            </a:extLst>
          </p:cNvPr>
          <p:cNvSpPr/>
          <p:nvPr/>
        </p:nvSpPr>
        <p:spPr>
          <a:xfrm>
            <a:off x="11221373" y="2236945"/>
            <a:ext cx="521997" cy="47051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B73C7EFC-04CF-4080-ACE3-41332525F256}"/>
              </a:ext>
            </a:extLst>
          </p:cNvPr>
          <p:cNvSpPr/>
          <p:nvPr/>
        </p:nvSpPr>
        <p:spPr>
          <a:xfrm>
            <a:off x="9241654" y="3031272"/>
            <a:ext cx="2501715" cy="47051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E55D0D4-3B32-4FFE-BA43-9011EF668A89}"/>
              </a:ext>
            </a:extLst>
          </p:cNvPr>
          <p:cNvSpPr/>
          <p:nvPr/>
        </p:nvSpPr>
        <p:spPr>
          <a:xfrm>
            <a:off x="8096435" y="3796803"/>
            <a:ext cx="3646933" cy="47051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B1F8D56-B9B3-47B2-8459-4234BF5FA9B6}"/>
              </a:ext>
            </a:extLst>
          </p:cNvPr>
          <p:cNvSpPr/>
          <p:nvPr/>
        </p:nvSpPr>
        <p:spPr>
          <a:xfrm>
            <a:off x="8469297" y="4600596"/>
            <a:ext cx="3274079" cy="47051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A372457-9095-4ABE-90E6-D3F37F49A770}"/>
              </a:ext>
            </a:extLst>
          </p:cNvPr>
          <p:cNvSpPr/>
          <p:nvPr/>
        </p:nvSpPr>
        <p:spPr>
          <a:xfrm>
            <a:off x="292963" y="4496540"/>
            <a:ext cx="11736280" cy="719091"/>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81AEEDD-61BE-4AEF-B106-F08A0663ABB1}"/>
              </a:ext>
            </a:extLst>
          </p:cNvPr>
          <p:cNvSpPr txBox="1"/>
          <p:nvPr/>
        </p:nvSpPr>
        <p:spPr>
          <a:xfrm>
            <a:off x="4500979" y="1504763"/>
            <a:ext cx="1322772" cy="369332"/>
          </a:xfrm>
          <a:prstGeom prst="rect">
            <a:avLst/>
          </a:prstGeom>
          <a:noFill/>
        </p:spPr>
        <p:txBody>
          <a:bodyPr wrap="square" rtlCol="0">
            <a:spAutoFit/>
          </a:bodyPr>
          <a:lstStyle/>
          <a:p>
            <a:r>
              <a:rPr lang="en-US" dirty="0"/>
              <a:t>70% White</a:t>
            </a:r>
          </a:p>
        </p:txBody>
      </p:sp>
      <p:sp>
        <p:nvSpPr>
          <p:cNvPr id="26" name="TextBox 25">
            <a:extLst>
              <a:ext uri="{FF2B5EF4-FFF2-40B4-BE49-F238E27FC236}">
                <a16:creationId xmlns:a16="http://schemas.microsoft.com/office/drawing/2014/main" id="{D929D63A-8790-4372-9384-7E2445E81F07}"/>
              </a:ext>
            </a:extLst>
          </p:cNvPr>
          <p:cNvSpPr txBox="1"/>
          <p:nvPr/>
        </p:nvSpPr>
        <p:spPr>
          <a:xfrm>
            <a:off x="4500979" y="2277438"/>
            <a:ext cx="1322772" cy="369332"/>
          </a:xfrm>
          <a:prstGeom prst="rect">
            <a:avLst/>
          </a:prstGeom>
          <a:noFill/>
        </p:spPr>
        <p:txBody>
          <a:bodyPr wrap="square" rtlCol="0">
            <a:spAutoFit/>
          </a:bodyPr>
          <a:lstStyle/>
          <a:p>
            <a:r>
              <a:rPr lang="en-US" dirty="0"/>
              <a:t>78% White</a:t>
            </a:r>
          </a:p>
        </p:txBody>
      </p:sp>
      <p:sp>
        <p:nvSpPr>
          <p:cNvPr id="27" name="TextBox 26">
            <a:extLst>
              <a:ext uri="{FF2B5EF4-FFF2-40B4-BE49-F238E27FC236}">
                <a16:creationId xmlns:a16="http://schemas.microsoft.com/office/drawing/2014/main" id="{0594CA17-9F21-4319-9185-CD73E16D5F13}"/>
              </a:ext>
            </a:extLst>
          </p:cNvPr>
          <p:cNvSpPr txBox="1"/>
          <p:nvPr/>
        </p:nvSpPr>
        <p:spPr>
          <a:xfrm>
            <a:off x="4500979" y="3061102"/>
            <a:ext cx="1322772" cy="369332"/>
          </a:xfrm>
          <a:prstGeom prst="rect">
            <a:avLst/>
          </a:prstGeom>
          <a:noFill/>
        </p:spPr>
        <p:txBody>
          <a:bodyPr wrap="square" rtlCol="0">
            <a:spAutoFit/>
          </a:bodyPr>
          <a:lstStyle/>
          <a:p>
            <a:r>
              <a:rPr lang="en-US" dirty="0"/>
              <a:t>49% White</a:t>
            </a:r>
          </a:p>
        </p:txBody>
      </p:sp>
      <p:sp>
        <p:nvSpPr>
          <p:cNvPr id="28" name="TextBox 27">
            <a:extLst>
              <a:ext uri="{FF2B5EF4-FFF2-40B4-BE49-F238E27FC236}">
                <a16:creationId xmlns:a16="http://schemas.microsoft.com/office/drawing/2014/main" id="{81CE9D68-9C5B-48CE-B0E1-B5B3AF80D251}"/>
              </a:ext>
            </a:extLst>
          </p:cNvPr>
          <p:cNvSpPr txBox="1"/>
          <p:nvPr/>
        </p:nvSpPr>
        <p:spPr>
          <a:xfrm>
            <a:off x="4500979" y="3854766"/>
            <a:ext cx="1322772" cy="369332"/>
          </a:xfrm>
          <a:prstGeom prst="rect">
            <a:avLst/>
          </a:prstGeom>
          <a:noFill/>
        </p:spPr>
        <p:txBody>
          <a:bodyPr wrap="square" rtlCol="0">
            <a:spAutoFit/>
          </a:bodyPr>
          <a:lstStyle/>
          <a:p>
            <a:r>
              <a:rPr lang="en-US" dirty="0"/>
              <a:t>41% White</a:t>
            </a:r>
          </a:p>
        </p:txBody>
      </p:sp>
      <p:sp>
        <p:nvSpPr>
          <p:cNvPr id="29" name="TextBox 28">
            <a:extLst>
              <a:ext uri="{FF2B5EF4-FFF2-40B4-BE49-F238E27FC236}">
                <a16:creationId xmlns:a16="http://schemas.microsoft.com/office/drawing/2014/main" id="{CEB91C3A-16CC-43E0-BF9D-1BA7DB565C39}"/>
              </a:ext>
            </a:extLst>
          </p:cNvPr>
          <p:cNvSpPr txBox="1"/>
          <p:nvPr/>
        </p:nvSpPr>
        <p:spPr>
          <a:xfrm>
            <a:off x="4495649" y="4631010"/>
            <a:ext cx="1322772" cy="369332"/>
          </a:xfrm>
          <a:prstGeom prst="rect">
            <a:avLst/>
          </a:prstGeom>
          <a:noFill/>
        </p:spPr>
        <p:txBody>
          <a:bodyPr wrap="square" rtlCol="0">
            <a:spAutoFit/>
          </a:bodyPr>
          <a:lstStyle/>
          <a:p>
            <a:r>
              <a:rPr lang="en-US" dirty="0"/>
              <a:t>45% White</a:t>
            </a:r>
          </a:p>
        </p:txBody>
      </p:sp>
      <p:sp>
        <p:nvSpPr>
          <p:cNvPr id="30" name="TextBox 29">
            <a:extLst>
              <a:ext uri="{FF2B5EF4-FFF2-40B4-BE49-F238E27FC236}">
                <a16:creationId xmlns:a16="http://schemas.microsoft.com/office/drawing/2014/main" id="{7FFB920F-D93C-4A21-80B7-DAEB23B869C7}"/>
              </a:ext>
            </a:extLst>
          </p:cNvPr>
          <p:cNvSpPr txBox="1"/>
          <p:nvPr/>
        </p:nvSpPr>
        <p:spPr>
          <a:xfrm>
            <a:off x="10706471" y="1500407"/>
            <a:ext cx="1121545" cy="369332"/>
          </a:xfrm>
          <a:prstGeom prst="rect">
            <a:avLst/>
          </a:prstGeom>
          <a:noFill/>
        </p:spPr>
        <p:txBody>
          <a:bodyPr wrap="square" rtlCol="0">
            <a:spAutoFit/>
          </a:bodyPr>
          <a:lstStyle/>
          <a:p>
            <a:r>
              <a:rPr lang="en-US" dirty="0">
                <a:solidFill>
                  <a:schemeClr val="bg1"/>
                </a:solidFill>
              </a:rPr>
              <a:t>8% Black</a:t>
            </a:r>
          </a:p>
        </p:txBody>
      </p:sp>
      <p:sp>
        <p:nvSpPr>
          <p:cNvPr id="31" name="TextBox 30">
            <a:extLst>
              <a:ext uri="{FF2B5EF4-FFF2-40B4-BE49-F238E27FC236}">
                <a16:creationId xmlns:a16="http://schemas.microsoft.com/office/drawing/2014/main" id="{BD0337BC-D75C-4B82-B0D1-3115DEA375A5}"/>
              </a:ext>
            </a:extLst>
          </p:cNvPr>
          <p:cNvSpPr txBox="1"/>
          <p:nvPr/>
        </p:nvSpPr>
        <p:spPr>
          <a:xfrm>
            <a:off x="11267243" y="2293020"/>
            <a:ext cx="1121545" cy="369332"/>
          </a:xfrm>
          <a:prstGeom prst="rect">
            <a:avLst/>
          </a:prstGeom>
          <a:noFill/>
        </p:spPr>
        <p:txBody>
          <a:bodyPr wrap="square" rtlCol="0">
            <a:spAutoFit/>
          </a:bodyPr>
          <a:lstStyle/>
          <a:p>
            <a:r>
              <a:rPr lang="en-US" dirty="0">
                <a:solidFill>
                  <a:schemeClr val="bg1"/>
                </a:solidFill>
              </a:rPr>
              <a:t>4%</a:t>
            </a:r>
          </a:p>
        </p:txBody>
      </p:sp>
      <p:sp>
        <p:nvSpPr>
          <p:cNvPr id="32" name="TextBox 31">
            <a:extLst>
              <a:ext uri="{FF2B5EF4-FFF2-40B4-BE49-F238E27FC236}">
                <a16:creationId xmlns:a16="http://schemas.microsoft.com/office/drawing/2014/main" id="{C06BADE4-430D-4230-9EBE-C2E6F12D1BAF}"/>
              </a:ext>
            </a:extLst>
          </p:cNvPr>
          <p:cNvSpPr txBox="1"/>
          <p:nvPr/>
        </p:nvSpPr>
        <p:spPr>
          <a:xfrm>
            <a:off x="9931738" y="3081864"/>
            <a:ext cx="1121545" cy="369332"/>
          </a:xfrm>
          <a:prstGeom prst="rect">
            <a:avLst/>
          </a:prstGeom>
          <a:noFill/>
        </p:spPr>
        <p:txBody>
          <a:bodyPr wrap="square" rtlCol="0">
            <a:spAutoFit/>
          </a:bodyPr>
          <a:lstStyle/>
          <a:p>
            <a:r>
              <a:rPr lang="en-US" dirty="0">
                <a:solidFill>
                  <a:schemeClr val="bg1"/>
                </a:solidFill>
              </a:rPr>
              <a:t>31% Black</a:t>
            </a:r>
          </a:p>
        </p:txBody>
      </p:sp>
      <p:sp>
        <p:nvSpPr>
          <p:cNvPr id="33" name="TextBox 32">
            <a:extLst>
              <a:ext uri="{FF2B5EF4-FFF2-40B4-BE49-F238E27FC236}">
                <a16:creationId xmlns:a16="http://schemas.microsoft.com/office/drawing/2014/main" id="{63939CBA-B6FE-4232-A5F2-D57D98DEB553}"/>
              </a:ext>
            </a:extLst>
          </p:cNvPr>
          <p:cNvSpPr txBox="1"/>
          <p:nvPr/>
        </p:nvSpPr>
        <p:spPr>
          <a:xfrm>
            <a:off x="9891187" y="3839334"/>
            <a:ext cx="1121545" cy="369332"/>
          </a:xfrm>
          <a:prstGeom prst="rect">
            <a:avLst/>
          </a:prstGeom>
          <a:noFill/>
        </p:spPr>
        <p:txBody>
          <a:bodyPr wrap="square" rtlCol="0">
            <a:spAutoFit/>
          </a:bodyPr>
          <a:lstStyle/>
          <a:p>
            <a:r>
              <a:rPr lang="en-US" dirty="0">
                <a:solidFill>
                  <a:schemeClr val="bg1"/>
                </a:solidFill>
              </a:rPr>
              <a:t>38% Black</a:t>
            </a:r>
          </a:p>
        </p:txBody>
      </p:sp>
      <p:sp>
        <p:nvSpPr>
          <p:cNvPr id="34" name="TextBox 33">
            <a:extLst>
              <a:ext uri="{FF2B5EF4-FFF2-40B4-BE49-F238E27FC236}">
                <a16:creationId xmlns:a16="http://schemas.microsoft.com/office/drawing/2014/main" id="{90B3BE66-329B-4871-AC1C-C7F54809E1BD}"/>
              </a:ext>
            </a:extLst>
          </p:cNvPr>
          <p:cNvSpPr txBox="1"/>
          <p:nvPr/>
        </p:nvSpPr>
        <p:spPr>
          <a:xfrm>
            <a:off x="9919901" y="4651188"/>
            <a:ext cx="1121545" cy="369332"/>
          </a:xfrm>
          <a:prstGeom prst="rect">
            <a:avLst/>
          </a:prstGeom>
          <a:noFill/>
        </p:spPr>
        <p:txBody>
          <a:bodyPr wrap="square" rtlCol="0">
            <a:spAutoFit/>
          </a:bodyPr>
          <a:lstStyle/>
          <a:p>
            <a:r>
              <a:rPr lang="en-US" dirty="0">
                <a:solidFill>
                  <a:schemeClr val="bg1"/>
                </a:solidFill>
              </a:rPr>
              <a:t>33% Black</a:t>
            </a:r>
          </a:p>
        </p:txBody>
      </p:sp>
    </p:spTree>
    <p:extLst>
      <p:ext uri="{BB962C8B-B14F-4D97-AF65-F5344CB8AC3E}">
        <p14:creationId xmlns:p14="http://schemas.microsoft.com/office/powerpoint/2010/main" val="225735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2BC61-3515-4C42-AE1F-6DE28ED7CDA3}"/>
              </a:ext>
            </a:extLst>
          </p:cNvPr>
          <p:cNvSpPr>
            <a:spLocks noGrp="1"/>
          </p:cNvSpPr>
          <p:nvPr>
            <p:ph type="title"/>
          </p:nvPr>
        </p:nvSpPr>
        <p:spPr/>
        <p:txBody>
          <a:bodyPr/>
          <a:lstStyle/>
          <a:p>
            <a:r>
              <a:rPr lang="en-US" dirty="0"/>
              <a:t>Terminology – Stop resolution outcomes</a:t>
            </a:r>
          </a:p>
        </p:txBody>
      </p:sp>
      <p:graphicFrame>
        <p:nvGraphicFramePr>
          <p:cNvPr id="4" name="Table 3">
            <a:extLst>
              <a:ext uri="{FF2B5EF4-FFF2-40B4-BE49-F238E27FC236}">
                <a16:creationId xmlns:a16="http://schemas.microsoft.com/office/drawing/2014/main" id="{93768369-6858-4BC0-989A-E37985EC44CF}"/>
              </a:ext>
            </a:extLst>
          </p:cNvPr>
          <p:cNvGraphicFramePr>
            <a:graphicFrameLocks noGrp="1"/>
          </p:cNvGraphicFramePr>
          <p:nvPr>
            <p:extLst>
              <p:ext uri="{D42A27DB-BD31-4B8C-83A1-F6EECF244321}">
                <p14:modId xmlns:p14="http://schemas.microsoft.com/office/powerpoint/2010/main" val="725734363"/>
              </p:ext>
            </p:extLst>
          </p:nvPr>
        </p:nvGraphicFramePr>
        <p:xfrm>
          <a:off x="7673291" y="2070169"/>
          <a:ext cx="4206240" cy="2351989"/>
        </p:xfrm>
        <a:graphic>
          <a:graphicData uri="http://schemas.openxmlformats.org/drawingml/2006/table">
            <a:tbl>
              <a:tblPr>
                <a:tableStyleId>{C083E6E3-FA7D-4D7B-A595-EF9225AFEA82}</a:tableStyleId>
              </a:tblPr>
              <a:tblGrid>
                <a:gridCol w="3291840">
                  <a:extLst>
                    <a:ext uri="{9D8B030D-6E8A-4147-A177-3AD203B41FA5}">
                      <a16:colId xmlns:a16="http://schemas.microsoft.com/office/drawing/2014/main" val="1073838378"/>
                    </a:ext>
                  </a:extLst>
                </a:gridCol>
                <a:gridCol w="914400">
                  <a:extLst>
                    <a:ext uri="{9D8B030D-6E8A-4147-A177-3AD203B41FA5}">
                      <a16:colId xmlns:a16="http://schemas.microsoft.com/office/drawing/2014/main" val="2502897774"/>
                    </a:ext>
                  </a:extLst>
                </a:gridCol>
              </a:tblGrid>
              <a:tr h="365760">
                <a:tc gridSpan="2">
                  <a:txBody>
                    <a:bodyPr/>
                    <a:lstStyle/>
                    <a:p>
                      <a:pPr algn="l" fontAlgn="b"/>
                      <a:r>
                        <a:rPr lang="en-US" sz="2000" b="1" u="none" strike="noStrike" dirty="0">
                          <a:effectLst/>
                        </a:rPr>
                        <a:t>Incidence of </a:t>
                      </a:r>
                      <a:r>
                        <a:rPr lang="en-US" sz="2000" b="1" u="none" strike="noStrike" dirty="0">
                          <a:solidFill>
                            <a:schemeClr val="tx1"/>
                          </a:solidFill>
                          <a:effectLst/>
                        </a:rPr>
                        <a:t>Resolution</a:t>
                      </a:r>
                      <a:r>
                        <a:rPr lang="en-US" sz="2000" b="1" u="none" strike="noStrike" dirty="0">
                          <a:effectLst/>
                        </a:rPr>
                        <a:t> Outcomes:</a:t>
                      </a:r>
                    </a:p>
                  </a:txBody>
                  <a:tcPr marL="9427" marR="9427" marT="9427" marB="0"/>
                </a:tc>
                <a:tc h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427" marR="9427" marT="9427" marB="0" anchor="b"/>
                </a:tc>
                <a:extLst>
                  <a:ext uri="{0D108BD9-81ED-4DB2-BD59-A6C34878D82A}">
                    <a16:rowId xmlns:a16="http://schemas.microsoft.com/office/drawing/2014/main" val="2843940253"/>
                  </a:ext>
                </a:extLst>
              </a:tr>
              <a:tr h="125294">
                <a:tc>
                  <a:txBody>
                    <a:bodyPr/>
                    <a:lstStyle/>
                    <a:p>
                      <a:pPr algn="l" fontAlgn="t"/>
                      <a:r>
                        <a:rPr lang="en-US" sz="1800" u="none" strike="noStrike" dirty="0">
                          <a:solidFill>
                            <a:srgbClr val="C00000"/>
                          </a:solidFill>
                          <a:effectLst/>
                        </a:rPr>
                        <a: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1%</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313331336"/>
                  </a:ext>
                </a:extLst>
              </a:tr>
              <a:tr h="125294">
                <a:tc>
                  <a:txBody>
                    <a:bodyPr/>
                    <a:lstStyle/>
                    <a:p>
                      <a:pPr algn="l" fontAlgn="t"/>
                      <a:r>
                        <a:rPr lang="en-US" sz="1800" u="none" strike="noStrike" dirty="0">
                          <a:solidFill>
                            <a:srgbClr val="C00000"/>
                          </a:solidFill>
                          <a:effectLst/>
                        </a:rPr>
                        <a:t>Street Check</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67760655"/>
                  </a:ext>
                </a:extLst>
              </a:tr>
              <a:tr h="125294">
                <a:tc>
                  <a:txBody>
                    <a:bodyPr/>
                    <a:lstStyle/>
                    <a:p>
                      <a:pPr algn="l" fontAlgn="t"/>
                      <a:r>
                        <a:rPr lang="en-US" sz="1800" u="none" strike="noStrike" dirty="0">
                          <a:solidFill>
                            <a:srgbClr val="C00000"/>
                          </a:solidFill>
                          <a:effectLst/>
                        </a:rPr>
                        <a:t>GO Report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567489837"/>
                  </a:ext>
                </a:extLst>
              </a:tr>
              <a:tr h="125294">
                <a:tc>
                  <a:txBody>
                    <a:bodyPr/>
                    <a:lstStyle/>
                    <a:p>
                      <a:pPr algn="l" fontAlgn="t"/>
                      <a:r>
                        <a:rPr lang="en-US" sz="1800" u="none" strike="noStrike" dirty="0">
                          <a:solidFill>
                            <a:srgbClr val="C00000"/>
                          </a:solidFill>
                          <a:effectLst/>
                        </a:rPr>
                        <a:t>Citation / Infraction</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0%</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858727085"/>
                  </a:ext>
                </a:extLst>
              </a:tr>
              <a:tr h="245288">
                <a:tc>
                  <a:txBody>
                    <a:bodyPr/>
                    <a:lstStyle/>
                    <a:p>
                      <a:pPr algn="l" fontAlgn="t"/>
                      <a:r>
                        <a:rPr lang="en-US" sz="1800" u="none" strike="noStrike" dirty="0">
                          <a:solidFill>
                            <a:srgbClr val="C00000"/>
                          </a:solidFill>
                          <a:effectLst/>
                        </a:rPr>
                        <a:t>GO for Prosecutorial Referral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86015015"/>
                  </a:ext>
                </a:extLst>
              </a:tr>
              <a:tr h="125294">
                <a:tc>
                  <a:txBody>
                    <a:bodyPr/>
                    <a:lstStyle/>
                    <a:p>
                      <a:pPr algn="l" fontAlgn="t"/>
                      <a:r>
                        <a:rPr lang="en-US" sz="1800" u="none" strike="noStrike" dirty="0">
                          <a:solidFill>
                            <a:srgbClr val="C00000"/>
                          </a:solidFill>
                          <a:effectLst/>
                        </a:rPr>
                        <a:t>Arrest with GO or Supplemental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655233317"/>
                  </a:ext>
                </a:extLst>
              </a:tr>
              <a:tr h="125294">
                <a:tc>
                  <a:txBody>
                    <a:bodyPr/>
                    <a:lstStyle/>
                    <a:p>
                      <a:pPr algn="l" fontAlgn="t"/>
                      <a:r>
                        <a:rPr lang="en-US" sz="1800" i="1" u="none" strike="noStrike" dirty="0">
                          <a:solidFill>
                            <a:schemeClr val="bg1">
                              <a:lumMod val="50000"/>
                            </a:schemeClr>
                          </a:solidFill>
                          <a:effectLst/>
                        </a:rPr>
                        <a:t>Total</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i="1" u="none" strike="noStrike" dirty="0">
                          <a:solidFill>
                            <a:schemeClr val="bg1">
                              <a:lumMod val="50000"/>
                            </a:schemeClr>
                          </a:solidFill>
                          <a:effectLst/>
                        </a:rPr>
                        <a:t>100%</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600371683"/>
                  </a:ext>
                </a:extLst>
              </a:tr>
            </a:tbl>
          </a:graphicData>
        </a:graphic>
      </p:graphicFrame>
      <p:sp>
        <p:nvSpPr>
          <p:cNvPr id="7" name="Rectangle 6">
            <a:extLst>
              <a:ext uri="{FF2B5EF4-FFF2-40B4-BE49-F238E27FC236}">
                <a16:creationId xmlns:a16="http://schemas.microsoft.com/office/drawing/2014/main" id="{82A895CC-7227-453D-B6E2-42602374AD11}"/>
              </a:ext>
            </a:extLst>
          </p:cNvPr>
          <p:cNvSpPr/>
          <p:nvPr/>
        </p:nvSpPr>
        <p:spPr>
          <a:xfrm>
            <a:off x="379343" y="1356062"/>
            <a:ext cx="982500" cy="523220"/>
          </a:xfrm>
          <a:prstGeom prst="rect">
            <a:avLst/>
          </a:prstGeom>
        </p:spPr>
        <p:txBody>
          <a:bodyPr wrap="square">
            <a:spAutoFit/>
          </a:bodyPr>
          <a:lstStyle/>
          <a:p>
            <a:pPr algn="ctr"/>
            <a:r>
              <a:rPr lang="en-US" sz="1400" dirty="0">
                <a:solidFill>
                  <a:schemeClr val="bg1">
                    <a:lumMod val="50000"/>
                  </a:schemeClr>
                </a:solidFill>
              </a:rPr>
              <a:t>Low severity</a:t>
            </a:r>
          </a:p>
        </p:txBody>
      </p:sp>
      <p:cxnSp>
        <p:nvCxnSpPr>
          <p:cNvPr id="9" name="Straight Arrow Connector 8">
            <a:extLst>
              <a:ext uri="{FF2B5EF4-FFF2-40B4-BE49-F238E27FC236}">
                <a16:creationId xmlns:a16="http://schemas.microsoft.com/office/drawing/2014/main" id="{7CCBE795-5E54-42AF-96A9-90E35112F583}"/>
              </a:ext>
            </a:extLst>
          </p:cNvPr>
          <p:cNvCxnSpPr>
            <a:cxnSpLocks/>
          </p:cNvCxnSpPr>
          <p:nvPr/>
        </p:nvCxnSpPr>
        <p:spPr>
          <a:xfrm>
            <a:off x="870592" y="1913641"/>
            <a:ext cx="0" cy="3403078"/>
          </a:xfrm>
          <a:prstGeom prst="straightConnector1">
            <a:avLst/>
          </a:prstGeom>
          <a:ln w="57150">
            <a:solidFill>
              <a:schemeClr val="bg1">
                <a:lumMod val="6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5D7AC9D-7DC7-45B9-B6C8-3CE9DA8800A8}"/>
              </a:ext>
            </a:extLst>
          </p:cNvPr>
          <p:cNvSpPr/>
          <p:nvPr/>
        </p:nvSpPr>
        <p:spPr>
          <a:xfrm>
            <a:off x="383335" y="5385437"/>
            <a:ext cx="1002406" cy="523220"/>
          </a:xfrm>
          <a:prstGeom prst="rect">
            <a:avLst/>
          </a:prstGeom>
        </p:spPr>
        <p:txBody>
          <a:bodyPr wrap="square">
            <a:spAutoFit/>
          </a:bodyPr>
          <a:lstStyle/>
          <a:p>
            <a:pPr algn="ctr"/>
            <a:r>
              <a:rPr lang="en-US" sz="1400" dirty="0">
                <a:solidFill>
                  <a:schemeClr val="bg1">
                    <a:lumMod val="50000"/>
                  </a:schemeClr>
                </a:solidFill>
              </a:rPr>
              <a:t>High severity</a:t>
            </a:r>
          </a:p>
        </p:txBody>
      </p:sp>
      <p:sp>
        <p:nvSpPr>
          <p:cNvPr id="11" name="Content Placeholder 2">
            <a:extLst>
              <a:ext uri="{FF2B5EF4-FFF2-40B4-BE49-F238E27FC236}">
                <a16:creationId xmlns:a16="http://schemas.microsoft.com/office/drawing/2014/main" id="{F054F92B-D7D7-4004-AE23-273EF19B08E9}"/>
              </a:ext>
            </a:extLst>
          </p:cNvPr>
          <p:cNvSpPr>
            <a:spLocks noGrp="1"/>
          </p:cNvSpPr>
          <p:nvPr>
            <p:ph idx="1"/>
          </p:nvPr>
        </p:nvSpPr>
        <p:spPr>
          <a:xfrm>
            <a:off x="1300899" y="1753386"/>
            <a:ext cx="5722070" cy="3902696"/>
          </a:xfrm>
        </p:spPr>
        <p:txBody>
          <a:bodyPr>
            <a:normAutofit fontScale="92500" lnSpcReduction="10000"/>
          </a:bodyPr>
          <a:lstStyle/>
          <a:p>
            <a:pPr fontAlgn="base">
              <a:spcBef>
                <a:spcPts val="1800"/>
              </a:spcBef>
            </a:pPr>
            <a:r>
              <a:rPr lang="en-US" sz="1600" b="1" dirty="0"/>
              <a:t>Street Check</a:t>
            </a:r>
            <a:r>
              <a:rPr lang="en-US" sz="1600" dirty="0"/>
              <a:t>:  Contact with a community member that does not necessarily involve a violation of law or the identification of a crime.</a:t>
            </a:r>
          </a:p>
          <a:p>
            <a:pPr>
              <a:spcBef>
                <a:spcPts val="1800"/>
              </a:spcBef>
            </a:pPr>
            <a:r>
              <a:rPr lang="en-US" sz="1600" b="1" dirty="0"/>
              <a:t>GO Report</a:t>
            </a:r>
            <a:r>
              <a:rPr lang="en-US" sz="1600" dirty="0"/>
              <a:t>:  A General Offense report (GO Report) is documentation of suspicious activity that may form the basis for an arrest or help with an investigation. </a:t>
            </a:r>
          </a:p>
          <a:p>
            <a:pPr fontAlgn="base">
              <a:spcBef>
                <a:spcPts val="1800"/>
              </a:spcBef>
            </a:pPr>
            <a:r>
              <a:rPr lang="en-US" sz="1600" b="1" dirty="0"/>
              <a:t>Citation / Infraction</a:t>
            </a:r>
            <a:r>
              <a:rPr lang="en-US" sz="1600" dirty="0"/>
              <a:t>:  A citation for some violation or infringement of the law.</a:t>
            </a:r>
          </a:p>
          <a:p>
            <a:pPr fontAlgn="base">
              <a:spcBef>
                <a:spcPts val="1800"/>
              </a:spcBef>
            </a:pPr>
            <a:r>
              <a:rPr lang="en-US" sz="1600" b="1" dirty="0"/>
              <a:t>GO for Prosecutorial Referral</a:t>
            </a:r>
            <a:r>
              <a:rPr lang="en-US" sz="1600" dirty="0"/>
              <a:t>:  A General Offense report (GO Report) of a potential crime or investigation, with referral for prosecution. </a:t>
            </a:r>
          </a:p>
          <a:p>
            <a:pPr fontAlgn="base">
              <a:spcBef>
                <a:spcPts val="1800"/>
              </a:spcBef>
            </a:pPr>
            <a:r>
              <a:rPr lang="en-US" sz="1600" b="1" dirty="0"/>
              <a:t>Arrest with GO or Supplemental</a:t>
            </a:r>
            <a:r>
              <a:rPr lang="en-US" sz="1600" dirty="0"/>
              <a:t>:  An arrest, which by default necessitates a GO report and/or supplemental reports</a:t>
            </a:r>
          </a:p>
        </p:txBody>
      </p:sp>
    </p:spTree>
    <p:extLst>
      <p:ext uri="{BB962C8B-B14F-4D97-AF65-F5344CB8AC3E}">
        <p14:creationId xmlns:p14="http://schemas.microsoft.com/office/powerpoint/2010/main" val="74670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FCE9-536A-4907-9195-F68ED655C91F}"/>
              </a:ext>
            </a:extLst>
          </p:cNvPr>
          <p:cNvSpPr>
            <a:spLocks noGrp="1"/>
          </p:cNvSpPr>
          <p:nvPr>
            <p:ph type="ctrTitle"/>
          </p:nvPr>
        </p:nvSpPr>
        <p:spPr/>
        <p:txBody>
          <a:bodyPr/>
          <a:lstStyle/>
          <a:p>
            <a:r>
              <a:rPr lang="en-US" dirty="0"/>
              <a:t>MODELING</a:t>
            </a:r>
          </a:p>
        </p:txBody>
      </p:sp>
      <p:sp>
        <p:nvSpPr>
          <p:cNvPr id="3" name="Subtitle 2">
            <a:extLst>
              <a:ext uri="{FF2B5EF4-FFF2-40B4-BE49-F238E27FC236}">
                <a16:creationId xmlns:a16="http://schemas.microsoft.com/office/drawing/2014/main" id="{AA91901C-F933-43BB-BA69-6F9ADC77AA30}"/>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380681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566-8CBF-4A6C-97FB-4E9B065F0407}"/>
              </a:ext>
            </a:extLst>
          </p:cNvPr>
          <p:cNvSpPr>
            <a:spLocks noGrp="1"/>
          </p:cNvSpPr>
          <p:nvPr>
            <p:ph type="title"/>
          </p:nvPr>
        </p:nvSpPr>
        <p:spPr/>
        <p:txBody>
          <a:bodyPr/>
          <a:lstStyle/>
          <a:p>
            <a:r>
              <a:rPr lang="en-US" dirty="0"/>
              <a:t>Latent class analysis </a:t>
            </a:r>
          </a:p>
        </p:txBody>
      </p:sp>
      <p:sp>
        <p:nvSpPr>
          <p:cNvPr id="3" name="Content Placeholder 2">
            <a:extLst>
              <a:ext uri="{FF2B5EF4-FFF2-40B4-BE49-F238E27FC236}">
                <a16:creationId xmlns:a16="http://schemas.microsoft.com/office/drawing/2014/main" id="{82B414F9-B619-4CBC-AF2C-B78C3EBC40E6}"/>
              </a:ext>
            </a:extLst>
          </p:cNvPr>
          <p:cNvSpPr>
            <a:spLocks noGrp="1"/>
          </p:cNvSpPr>
          <p:nvPr>
            <p:ph idx="1"/>
          </p:nvPr>
        </p:nvSpPr>
        <p:spPr/>
        <p:txBody>
          <a:bodyPr>
            <a:normAutofit/>
          </a:bodyPr>
          <a:lstStyle/>
          <a:p>
            <a:r>
              <a:rPr lang="en-US" sz="2400" dirty="0"/>
              <a:t>Helps us identify hidden population subgroups</a:t>
            </a:r>
          </a:p>
          <a:p>
            <a:r>
              <a:rPr lang="en-US" sz="2400" dirty="0"/>
              <a:t>Subgroups are unique from each other, but individuals within each other are similar</a:t>
            </a:r>
          </a:p>
          <a:p>
            <a:r>
              <a:rPr lang="en-US" sz="2400" dirty="0"/>
              <a:t>We are interested in identify sub groups within SPD dataset on Terry stops</a:t>
            </a:r>
          </a:p>
          <a:p>
            <a:r>
              <a:rPr lang="en-US" sz="2400" dirty="0"/>
              <a:t>Questions:</a:t>
            </a:r>
          </a:p>
          <a:p>
            <a:pPr lvl="1"/>
            <a:r>
              <a:rPr lang="en-US" sz="2000" dirty="0"/>
              <a:t>Is there a racial bias towards Terry stops?</a:t>
            </a:r>
          </a:p>
          <a:p>
            <a:pPr lvl="1"/>
            <a:r>
              <a:rPr lang="en-US" sz="2000" dirty="0"/>
              <a:t>Is there a racial bias towards arrests?</a:t>
            </a:r>
          </a:p>
          <a:p>
            <a:pPr lvl="1"/>
            <a:r>
              <a:rPr lang="en-US" sz="2000" dirty="0"/>
              <a:t>What is the relationship between various factors and stop resolution outcome?</a:t>
            </a:r>
          </a:p>
          <a:p>
            <a:r>
              <a:rPr lang="en-US" sz="2400" dirty="0"/>
              <a:t>We’ll get different groups and their marginal probabilities </a:t>
            </a:r>
          </a:p>
          <a:p>
            <a:endParaRPr lang="en-US" sz="2400" dirty="0"/>
          </a:p>
        </p:txBody>
      </p:sp>
    </p:spTree>
    <p:extLst>
      <p:ext uri="{BB962C8B-B14F-4D97-AF65-F5344CB8AC3E}">
        <p14:creationId xmlns:p14="http://schemas.microsoft.com/office/powerpoint/2010/main" val="1357220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566-8CBF-4A6C-97FB-4E9B065F0407}"/>
              </a:ext>
            </a:extLst>
          </p:cNvPr>
          <p:cNvSpPr>
            <a:spLocks noGrp="1"/>
          </p:cNvSpPr>
          <p:nvPr>
            <p:ph type="title"/>
          </p:nvPr>
        </p:nvSpPr>
        <p:spPr/>
        <p:txBody>
          <a:bodyPr/>
          <a:lstStyle/>
          <a:p>
            <a:r>
              <a:rPr lang="en-US" dirty="0"/>
              <a:t>Latent class analysis – Scree Plot </a:t>
            </a:r>
          </a:p>
        </p:txBody>
      </p:sp>
      <p:sp>
        <p:nvSpPr>
          <p:cNvPr id="3" name="Content Placeholder 2">
            <a:extLst>
              <a:ext uri="{FF2B5EF4-FFF2-40B4-BE49-F238E27FC236}">
                <a16:creationId xmlns:a16="http://schemas.microsoft.com/office/drawing/2014/main" id="{82B414F9-B619-4CBC-AF2C-B78C3EBC40E6}"/>
              </a:ext>
            </a:extLst>
          </p:cNvPr>
          <p:cNvSpPr>
            <a:spLocks noGrp="1"/>
          </p:cNvSpPr>
          <p:nvPr>
            <p:ph idx="1"/>
          </p:nvPr>
        </p:nvSpPr>
        <p:spPr/>
        <p:txBody>
          <a:bodyPr anchor="t">
            <a:normAutofit/>
          </a:bodyPr>
          <a:lstStyle/>
          <a:p>
            <a:r>
              <a:rPr lang="en-US" sz="2400" dirty="0"/>
              <a:t>AIC and BIC instructed optimal # of classes</a:t>
            </a:r>
          </a:p>
          <a:p>
            <a:endParaRPr lang="en-US" sz="2400" dirty="0"/>
          </a:p>
          <a:p>
            <a:endParaRPr lang="en-US" sz="2400" dirty="0"/>
          </a:p>
        </p:txBody>
      </p:sp>
      <p:pic>
        <p:nvPicPr>
          <p:cNvPr id="4" name="Picture 3">
            <a:extLst>
              <a:ext uri="{FF2B5EF4-FFF2-40B4-BE49-F238E27FC236}">
                <a16:creationId xmlns:a16="http://schemas.microsoft.com/office/drawing/2014/main" id="{B179D5E9-7715-4448-9977-DE756FCF6BA9}"/>
              </a:ext>
            </a:extLst>
          </p:cNvPr>
          <p:cNvPicPr>
            <a:picLocks noChangeAspect="1"/>
          </p:cNvPicPr>
          <p:nvPr/>
        </p:nvPicPr>
        <p:blipFill>
          <a:blip r:embed="rId2"/>
          <a:stretch>
            <a:fillRect/>
          </a:stretch>
        </p:blipFill>
        <p:spPr>
          <a:xfrm>
            <a:off x="2592139" y="1914958"/>
            <a:ext cx="7007722" cy="3854245"/>
          </a:xfrm>
          <a:prstGeom prst="rect">
            <a:avLst/>
          </a:prstGeom>
        </p:spPr>
      </p:pic>
    </p:spTree>
    <p:extLst>
      <p:ext uri="{BB962C8B-B14F-4D97-AF65-F5344CB8AC3E}">
        <p14:creationId xmlns:p14="http://schemas.microsoft.com/office/powerpoint/2010/main" val="79257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382B2-A6D6-5C47-A257-F0BBC0FB853C}"/>
              </a:ext>
            </a:extLst>
          </p:cNvPr>
          <p:cNvSpPr>
            <a:spLocks noGrp="1"/>
          </p:cNvSpPr>
          <p:nvPr>
            <p:ph type="title"/>
          </p:nvPr>
        </p:nvSpPr>
        <p:spPr/>
        <p:txBody>
          <a:bodyPr/>
          <a:lstStyle/>
          <a:p>
            <a:r>
              <a:rPr lang="en-US" dirty="0"/>
              <a:t>Our team</a:t>
            </a:r>
          </a:p>
        </p:txBody>
      </p:sp>
      <p:pic>
        <p:nvPicPr>
          <p:cNvPr id="5" name="Picture 4">
            <a:extLst>
              <a:ext uri="{FF2B5EF4-FFF2-40B4-BE49-F238E27FC236}">
                <a16:creationId xmlns:a16="http://schemas.microsoft.com/office/drawing/2014/main" id="{947DB7EE-D612-5443-9819-624F091C75D0}"/>
              </a:ext>
            </a:extLst>
          </p:cNvPr>
          <p:cNvPicPr>
            <a:picLocks noChangeAspect="1"/>
          </p:cNvPicPr>
          <p:nvPr/>
        </p:nvPicPr>
        <p:blipFill>
          <a:blip r:embed="rId2"/>
          <a:stretch>
            <a:fillRect/>
          </a:stretch>
        </p:blipFill>
        <p:spPr>
          <a:xfrm>
            <a:off x="1428428" y="2021993"/>
            <a:ext cx="1765300" cy="1765300"/>
          </a:xfrm>
          <a:prstGeom prst="rect">
            <a:avLst/>
          </a:prstGeom>
        </p:spPr>
      </p:pic>
      <p:pic>
        <p:nvPicPr>
          <p:cNvPr id="7" name="Picture 6">
            <a:extLst>
              <a:ext uri="{FF2B5EF4-FFF2-40B4-BE49-F238E27FC236}">
                <a16:creationId xmlns:a16="http://schemas.microsoft.com/office/drawing/2014/main" id="{1157D78E-D62E-0E45-B7AF-B5DCCD7C96C7}"/>
              </a:ext>
            </a:extLst>
          </p:cNvPr>
          <p:cNvPicPr>
            <a:picLocks noChangeAspect="1"/>
          </p:cNvPicPr>
          <p:nvPr/>
        </p:nvPicPr>
        <p:blipFill>
          <a:blip r:embed="rId3"/>
          <a:stretch>
            <a:fillRect/>
          </a:stretch>
        </p:blipFill>
        <p:spPr>
          <a:xfrm>
            <a:off x="5177431" y="2021993"/>
            <a:ext cx="1828800" cy="1828800"/>
          </a:xfrm>
          <a:prstGeom prst="rect">
            <a:avLst/>
          </a:prstGeom>
        </p:spPr>
      </p:pic>
      <p:pic>
        <p:nvPicPr>
          <p:cNvPr id="11" name="Picture 10">
            <a:extLst>
              <a:ext uri="{FF2B5EF4-FFF2-40B4-BE49-F238E27FC236}">
                <a16:creationId xmlns:a16="http://schemas.microsoft.com/office/drawing/2014/main" id="{6D9FEF91-C8FE-484C-A62E-43855B0DA163}"/>
              </a:ext>
            </a:extLst>
          </p:cNvPr>
          <p:cNvPicPr>
            <a:picLocks noChangeAspect="1"/>
          </p:cNvPicPr>
          <p:nvPr/>
        </p:nvPicPr>
        <p:blipFill rotWithShape="1">
          <a:blip r:embed="rId4"/>
          <a:srcRect l="33358" t="7264" r="16287" b="17202"/>
          <a:stretch/>
        </p:blipFill>
        <p:spPr>
          <a:xfrm>
            <a:off x="8989934" y="2021993"/>
            <a:ext cx="1828801" cy="1828800"/>
          </a:xfrm>
          <a:prstGeom prst="rect">
            <a:avLst/>
          </a:prstGeom>
        </p:spPr>
      </p:pic>
      <p:sp>
        <p:nvSpPr>
          <p:cNvPr id="12" name="TextBox 11">
            <a:extLst>
              <a:ext uri="{FF2B5EF4-FFF2-40B4-BE49-F238E27FC236}">
                <a16:creationId xmlns:a16="http://schemas.microsoft.com/office/drawing/2014/main" id="{72EE7319-2512-6D48-B7E2-E840F66A19BA}"/>
              </a:ext>
            </a:extLst>
          </p:cNvPr>
          <p:cNvSpPr txBox="1"/>
          <p:nvPr/>
        </p:nvSpPr>
        <p:spPr>
          <a:xfrm>
            <a:off x="1425771" y="3952875"/>
            <a:ext cx="1770613" cy="369332"/>
          </a:xfrm>
          <a:prstGeom prst="rect">
            <a:avLst/>
          </a:prstGeom>
          <a:noFill/>
        </p:spPr>
        <p:txBody>
          <a:bodyPr wrap="none" rtlCol="0">
            <a:spAutoFit/>
          </a:bodyPr>
          <a:lstStyle/>
          <a:p>
            <a:r>
              <a:rPr lang="en-US" dirty="0"/>
              <a:t>Sherman Wallace</a:t>
            </a:r>
          </a:p>
        </p:txBody>
      </p:sp>
      <p:sp>
        <p:nvSpPr>
          <p:cNvPr id="13" name="TextBox 12">
            <a:extLst>
              <a:ext uri="{FF2B5EF4-FFF2-40B4-BE49-F238E27FC236}">
                <a16:creationId xmlns:a16="http://schemas.microsoft.com/office/drawing/2014/main" id="{763357D0-3CDA-B348-9FA0-472D39FBB1A2}"/>
              </a:ext>
            </a:extLst>
          </p:cNvPr>
          <p:cNvSpPr txBox="1"/>
          <p:nvPr/>
        </p:nvSpPr>
        <p:spPr>
          <a:xfrm>
            <a:off x="5102521" y="3952875"/>
            <a:ext cx="1978619" cy="369332"/>
          </a:xfrm>
          <a:prstGeom prst="rect">
            <a:avLst/>
          </a:prstGeom>
          <a:noFill/>
        </p:spPr>
        <p:txBody>
          <a:bodyPr wrap="none" rtlCol="0">
            <a:spAutoFit/>
          </a:bodyPr>
          <a:lstStyle/>
          <a:p>
            <a:r>
              <a:rPr lang="en-US" dirty="0"/>
              <a:t>Anthony Moliterno</a:t>
            </a:r>
          </a:p>
        </p:txBody>
      </p:sp>
      <p:sp>
        <p:nvSpPr>
          <p:cNvPr id="14" name="TextBox 13">
            <a:extLst>
              <a:ext uri="{FF2B5EF4-FFF2-40B4-BE49-F238E27FC236}">
                <a16:creationId xmlns:a16="http://schemas.microsoft.com/office/drawing/2014/main" id="{3FAE948D-4BE8-DF4C-A49B-4C80FACB6793}"/>
              </a:ext>
            </a:extLst>
          </p:cNvPr>
          <p:cNvSpPr txBox="1"/>
          <p:nvPr/>
        </p:nvSpPr>
        <p:spPr>
          <a:xfrm>
            <a:off x="9179841" y="3950732"/>
            <a:ext cx="1448986" cy="369332"/>
          </a:xfrm>
          <a:prstGeom prst="rect">
            <a:avLst/>
          </a:prstGeom>
          <a:noFill/>
        </p:spPr>
        <p:txBody>
          <a:bodyPr wrap="none" rtlCol="0">
            <a:spAutoFit/>
          </a:bodyPr>
          <a:lstStyle/>
          <a:p>
            <a:r>
              <a:rPr lang="en-US" dirty="0"/>
              <a:t>Jorge Argueta</a:t>
            </a:r>
          </a:p>
        </p:txBody>
      </p:sp>
    </p:spTree>
    <p:extLst>
      <p:ext uri="{BB962C8B-B14F-4D97-AF65-F5344CB8AC3E}">
        <p14:creationId xmlns:p14="http://schemas.microsoft.com/office/powerpoint/2010/main" val="1697944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B89F8-3E0F-A04D-ADFE-6281BCE045AA}"/>
              </a:ext>
            </a:extLst>
          </p:cNvPr>
          <p:cNvPicPr>
            <a:picLocks noChangeAspect="1"/>
          </p:cNvPicPr>
          <p:nvPr/>
        </p:nvPicPr>
        <p:blipFill>
          <a:blip r:embed="rId3"/>
          <a:stretch>
            <a:fillRect/>
          </a:stretch>
        </p:blipFill>
        <p:spPr>
          <a:xfrm>
            <a:off x="3455345" y="0"/>
            <a:ext cx="8235525" cy="6858000"/>
          </a:xfrm>
          <a:prstGeom prst="rect">
            <a:avLst/>
          </a:prstGeom>
        </p:spPr>
      </p:pic>
      <p:pic>
        <p:nvPicPr>
          <p:cNvPr id="3" name="Picture 2">
            <a:extLst>
              <a:ext uri="{FF2B5EF4-FFF2-40B4-BE49-F238E27FC236}">
                <a16:creationId xmlns:a16="http://schemas.microsoft.com/office/drawing/2014/main" id="{E5C8025E-FD9D-2440-A8B7-72CD76A97A8D}"/>
              </a:ext>
            </a:extLst>
          </p:cNvPr>
          <p:cNvPicPr>
            <a:picLocks noChangeAspect="1"/>
          </p:cNvPicPr>
          <p:nvPr/>
        </p:nvPicPr>
        <p:blipFill>
          <a:blip r:embed="rId4"/>
          <a:stretch>
            <a:fillRect/>
          </a:stretch>
        </p:blipFill>
        <p:spPr>
          <a:xfrm>
            <a:off x="364026" y="380165"/>
            <a:ext cx="2519852" cy="1385918"/>
          </a:xfrm>
          <a:prstGeom prst="rect">
            <a:avLst/>
          </a:prstGeom>
        </p:spPr>
      </p:pic>
      <p:cxnSp>
        <p:nvCxnSpPr>
          <p:cNvPr id="8" name="Straight Arrow Connector 7">
            <a:extLst>
              <a:ext uri="{FF2B5EF4-FFF2-40B4-BE49-F238E27FC236}">
                <a16:creationId xmlns:a16="http://schemas.microsoft.com/office/drawing/2014/main" id="{3F3CDA41-E75C-4D48-A43B-97F9E94164E4}"/>
              </a:ext>
            </a:extLst>
          </p:cNvPr>
          <p:cNvCxnSpPr/>
          <p:nvPr/>
        </p:nvCxnSpPr>
        <p:spPr>
          <a:xfrm>
            <a:off x="4077479" y="335906"/>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17CEEB79-D564-4545-9207-A48D08770BEE}"/>
              </a:ext>
            </a:extLst>
          </p:cNvPr>
          <p:cNvCxnSpPr/>
          <p:nvPr/>
        </p:nvCxnSpPr>
        <p:spPr>
          <a:xfrm>
            <a:off x="5368214" y="38100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3BF16A06-8AD7-A14A-B62F-A79563C8783E}"/>
              </a:ext>
            </a:extLst>
          </p:cNvPr>
          <p:cNvCxnSpPr/>
          <p:nvPr/>
        </p:nvCxnSpPr>
        <p:spPr>
          <a:xfrm>
            <a:off x="6005806" y="559941"/>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7C04E97F-1D1E-1349-8F8E-C41AF287033E}"/>
              </a:ext>
            </a:extLst>
          </p:cNvPr>
          <p:cNvCxnSpPr/>
          <p:nvPr/>
        </p:nvCxnSpPr>
        <p:spPr>
          <a:xfrm>
            <a:off x="7455162" y="395204"/>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2" name="Straight Arrow Connector 11">
            <a:extLst>
              <a:ext uri="{FF2B5EF4-FFF2-40B4-BE49-F238E27FC236}">
                <a16:creationId xmlns:a16="http://schemas.microsoft.com/office/drawing/2014/main" id="{F38E78B4-16F1-E741-BFB8-A672451DB23E}"/>
              </a:ext>
            </a:extLst>
          </p:cNvPr>
          <p:cNvCxnSpPr/>
          <p:nvPr/>
        </p:nvCxnSpPr>
        <p:spPr>
          <a:xfrm>
            <a:off x="8270035" y="138612"/>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28E8A73B-0614-F14A-9AE8-3C49891B69A1}"/>
              </a:ext>
            </a:extLst>
          </p:cNvPr>
          <p:cNvCxnSpPr/>
          <p:nvPr/>
        </p:nvCxnSpPr>
        <p:spPr>
          <a:xfrm>
            <a:off x="8898297" y="303349"/>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1A777AB5-C335-5941-8433-A2E1B596B634}"/>
              </a:ext>
            </a:extLst>
          </p:cNvPr>
          <p:cNvCxnSpPr/>
          <p:nvPr/>
        </p:nvCxnSpPr>
        <p:spPr>
          <a:xfrm>
            <a:off x="10030411" y="220094"/>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1F530BCB-7EA7-BE41-8204-0CE47C2E006F}"/>
              </a:ext>
            </a:extLst>
          </p:cNvPr>
          <p:cNvCxnSpPr/>
          <p:nvPr/>
        </p:nvCxnSpPr>
        <p:spPr>
          <a:xfrm>
            <a:off x="4077479" y="1975339"/>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7" name="Straight Arrow Connector 16">
            <a:extLst>
              <a:ext uri="{FF2B5EF4-FFF2-40B4-BE49-F238E27FC236}">
                <a16:creationId xmlns:a16="http://schemas.microsoft.com/office/drawing/2014/main" id="{8E65DDE6-3A94-544A-B6F9-8901E862B396}"/>
              </a:ext>
            </a:extLst>
          </p:cNvPr>
          <p:cNvCxnSpPr/>
          <p:nvPr/>
        </p:nvCxnSpPr>
        <p:spPr>
          <a:xfrm>
            <a:off x="5366062" y="1975338"/>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B675BA1B-8108-A541-B2BE-06094D0D60AA}"/>
              </a:ext>
            </a:extLst>
          </p:cNvPr>
          <p:cNvCxnSpPr/>
          <p:nvPr/>
        </p:nvCxnSpPr>
        <p:spPr>
          <a:xfrm>
            <a:off x="6327354" y="197533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89C46C29-EA01-E241-A551-453965B5A0F1}"/>
              </a:ext>
            </a:extLst>
          </p:cNvPr>
          <p:cNvCxnSpPr/>
          <p:nvPr/>
        </p:nvCxnSpPr>
        <p:spPr>
          <a:xfrm>
            <a:off x="7300370" y="2085388"/>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92699FB8-6B76-6A48-AA0F-7944F0670D51}"/>
              </a:ext>
            </a:extLst>
          </p:cNvPr>
          <p:cNvCxnSpPr/>
          <p:nvPr/>
        </p:nvCxnSpPr>
        <p:spPr>
          <a:xfrm>
            <a:off x="8414062" y="1966838"/>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4FBED539-F091-1743-9DD9-328D7297587A}"/>
              </a:ext>
            </a:extLst>
          </p:cNvPr>
          <p:cNvCxnSpPr/>
          <p:nvPr/>
        </p:nvCxnSpPr>
        <p:spPr>
          <a:xfrm>
            <a:off x="9222954" y="1977241"/>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4DF9526B-24E8-D441-9E30-4AC8D2084EBE}"/>
              </a:ext>
            </a:extLst>
          </p:cNvPr>
          <p:cNvCxnSpPr/>
          <p:nvPr/>
        </p:nvCxnSpPr>
        <p:spPr>
          <a:xfrm>
            <a:off x="10184246" y="1929029"/>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561584D4-9CF4-9647-8368-CEEE52F94027}"/>
              </a:ext>
            </a:extLst>
          </p:cNvPr>
          <p:cNvCxnSpPr/>
          <p:nvPr/>
        </p:nvCxnSpPr>
        <p:spPr>
          <a:xfrm>
            <a:off x="4077479" y="3522785"/>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AE6355F4-0D11-0744-9325-6CA3F6F24DBD}"/>
              </a:ext>
            </a:extLst>
          </p:cNvPr>
          <p:cNvCxnSpPr/>
          <p:nvPr/>
        </p:nvCxnSpPr>
        <p:spPr>
          <a:xfrm>
            <a:off x="4077479" y="5210909"/>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BD26AE62-B643-F24E-BF8A-EFF8B30797A8}"/>
              </a:ext>
            </a:extLst>
          </p:cNvPr>
          <p:cNvCxnSpPr/>
          <p:nvPr/>
        </p:nvCxnSpPr>
        <p:spPr>
          <a:xfrm>
            <a:off x="5366062" y="3522785"/>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D9FB9A8B-377E-4B45-8B02-41AB8C289262}"/>
              </a:ext>
            </a:extLst>
          </p:cNvPr>
          <p:cNvCxnSpPr/>
          <p:nvPr/>
        </p:nvCxnSpPr>
        <p:spPr>
          <a:xfrm>
            <a:off x="6005806" y="3779376"/>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Straight Arrow Connector 26">
            <a:extLst>
              <a:ext uri="{FF2B5EF4-FFF2-40B4-BE49-F238E27FC236}">
                <a16:creationId xmlns:a16="http://schemas.microsoft.com/office/drawing/2014/main" id="{FB5C34C0-2BD1-BE46-991B-05C7F8944766}"/>
              </a:ext>
            </a:extLst>
          </p:cNvPr>
          <p:cNvCxnSpPr/>
          <p:nvPr/>
        </p:nvCxnSpPr>
        <p:spPr>
          <a:xfrm>
            <a:off x="7455162" y="3584629"/>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0525FC30-9A5F-134C-A3E0-AFA06A7358B2}"/>
              </a:ext>
            </a:extLst>
          </p:cNvPr>
          <p:cNvCxnSpPr/>
          <p:nvPr/>
        </p:nvCxnSpPr>
        <p:spPr>
          <a:xfrm>
            <a:off x="8910020" y="332803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Straight Arrow Connector 28">
            <a:extLst>
              <a:ext uri="{FF2B5EF4-FFF2-40B4-BE49-F238E27FC236}">
                <a16:creationId xmlns:a16="http://schemas.microsoft.com/office/drawing/2014/main" id="{D55E1D33-2179-604A-BEBC-77217DACE591}"/>
              </a:ext>
            </a:extLst>
          </p:cNvPr>
          <p:cNvCxnSpPr/>
          <p:nvPr/>
        </p:nvCxnSpPr>
        <p:spPr>
          <a:xfrm>
            <a:off x="9390666" y="3522784"/>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F9E2FCF5-5C66-8E4D-9A61-1693F305828A}"/>
              </a:ext>
            </a:extLst>
          </p:cNvPr>
          <p:cNvCxnSpPr/>
          <p:nvPr/>
        </p:nvCxnSpPr>
        <p:spPr>
          <a:xfrm>
            <a:off x="10680204" y="3266192"/>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27709359-36E7-C44A-8905-A673D315A4B2}"/>
              </a:ext>
            </a:extLst>
          </p:cNvPr>
          <p:cNvCxnSpPr/>
          <p:nvPr/>
        </p:nvCxnSpPr>
        <p:spPr>
          <a:xfrm>
            <a:off x="5366062" y="5210908"/>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a:extLst>
              <a:ext uri="{FF2B5EF4-FFF2-40B4-BE49-F238E27FC236}">
                <a16:creationId xmlns:a16="http://schemas.microsoft.com/office/drawing/2014/main" id="{D894F199-A859-BA43-AE1F-0763B6B5E3C9}"/>
              </a:ext>
            </a:extLst>
          </p:cNvPr>
          <p:cNvCxnSpPr/>
          <p:nvPr/>
        </p:nvCxnSpPr>
        <p:spPr>
          <a:xfrm>
            <a:off x="6017529" y="5269523"/>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9A1A7E02-510A-D343-995B-62F1EE90D461}"/>
              </a:ext>
            </a:extLst>
          </p:cNvPr>
          <p:cNvCxnSpPr/>
          <p:nvPr/>
        </p:nvCxnSpPr>
        <p:spPr>
          <a:xfrm>
            <a:off x="7455162" y="521090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DAE4FBD1-05EA-F743-8209-8546C4C6324A}"/>
              </a:ext>
            </a:extLst>
          </p:cNvPr>
          <p:cNvCxnSpPr/>
          <p:nvPr/>
        </p:nvCxnSpPr>
        <p:spPr>
          <a:xfrm>
            <a:off x="8099931" y="5309236"/>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a:extLst>
              <a:ext uri="{FF2B5EF4-FFF2-40B4-BE49-F238E27FC236}">
                <a16:creationId xmlns:a16="http://schemas.microsoft.com/office/drawing/2014/main" id="{F68EA62D-B75C-D148-9323-C87856C5A24D}"/>
              </a:ext>
            </a:extLst>
          </p:cNvPr>
          <p:cNvCxnSpPr/>
          <p:nvPr/>
        </p:nvCxnSpPr>
        <p:spPr>
          <a:xfrm>
            <a:off x="9222239" y="521090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4D85D913-14CE-1B45-A869-AC5183DD4AF8}"/>
              </a:ext>
            </a:extLst>
          </p:cNvPr>
          <p:cNvCxnSpPr/>
          <p:nvPr/>
        </p:nvCxnSpPr>
        <p:spPr>
          <a:xfrm>
            <a:off x="10184246" y="5052644"/>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8" name="TextBox 37">
            <a:extLst>
              <a:ext uri="{FF2B5EF4-FFF2-40B4-BE49-F238E27FC236}">
                <a16:creationId xmlns:a16="http://schemas.microsoft.com/office/drawing/2014/main" id="{721260D6-D3E5-454D-A596-C1DFF502B428}"/>
              </a:ext>
            </a:extLst>
          </p:cNvPr>
          <p:cNvSpPr txBox="1"/>
          <p:nvPr/>
        </p:nvSpPr>
        <p:spPr>
          <a:xfrm>
            <a:off x="539262" y="2598571"/>
            <a:ext cx="2643031" cy="2308324"/>
          </a:xfrm>
          <a:prstGeom prst="rect">
            <a:avLst/>
          </a:prstGeom>
          <a:noFill/>
        </p:spPr>
        <p:txBody>
          <a:bodyPr wrap="none" rtlCol="0">
            <a:spAutoFit/>
          </a:bodyPr>
          <a:lstStyle/>
          <a:p>
            <a:pPr marL="285750" indent="-285750">
              <a:buFont typeface="Zapf Dingbats"/>
              <a:buChar char="✖"/>
            </a:pPr>
            <a:r>
              <a:rPr lang="en-US" dirty="0" err="1"/>
              <a:t>Officer.Race</a:t>
            </a:r>
            <a:endParaRPr lang="en-US" dirty="0"/>
          </a:p>
          <a:p>
            <a:pPr marL="285750" indent="-285750">
              <a:buFont typeface="Zapf Dingbats"/>
              <a:buChar char="✖"/>
            </a:pPr>
            <a:r>
              <a:rPr lang="en-US" dirty="0" err="1"/>
              <a:t>Officer.YOB</a:t>
            </a:r>
            <a:endParaRPr lang="en-US" dirty="0"/>
          </a:p>
          <a:p>
            <a:endParaRPr lang="en-US" dirty="0"/>
          </a:p>
          <a:p>
            <a:pPr marL="285750" indent="-285750">
              <a:buFont typeface="Zapf Dingbats"/>
              <a:buChar char="✔"/>
            </a:pPr>
            <a:r>
              <a:rPr lang="en-US" dirty="0" err="1"/>
              <a:t>Subject.Perceived.Race</a:t>
            </a:r>
            <a:endParaRPr lang="en-US" dirty="0"/>
          </a:p>
          <a:p>
            <a:pPr marL="285750" indent="-285750">
              <a:buFont typeface="Zapf Dingbats"/>
              <a:buChar char="✔"/>
            </a:pPr>
            <a:r>
              <a:rPr lang="en-US" dirty="0" err="1"/>
              <a:t>Subject.Age.Group</a:t>
            </a:r>
            <a:endParaRPr lang="en-US" dirty="0"/>
          </a:p>
          <a:p>
            <a:pPr marL="285750" indent="-285750">
              <a:buFont typeface="Zapf Dingbats"/>
              <a:buChar char="✔"/>
            </a:pPr>
            <a:r>
              <a:rPr lang="en-US" dirty="0"/>
              <a:t>Precinct</a:t>
            </a:r>
          </a:p>
          <a:p>
            <a:pPr marL="285750" indent="-285750">
              <a:buFont typeface="Zapf Dingbats"/>
              <a:buChar char="✔"/>
            </a:pPr>
            <a:r>
              <a:rPr lang="en-US" dirty="0" err="1"/>
              <a:t>Final.call.severity</a:t>
            </a:r>
            <a:endParaRPr lang="en-US" dirty="0"/>
          </a:p>
          <a:p>
            <a:pPr marL="285750" indent="-285750">
              <a:buFont typeface="Zapf Dingbats"/>
              <a:buChar char="✔"/>
            </a:pPr>
            <a:r>
              <a:rPr lang="en-US" dirty="0"/>
              <a:t>Stop.Resolution</a:t>
            </a:r>
          </a:p>
        </p:txBody>
      </p:sp>
      <p:sp>
        <p:nvSpPr>
          <p:cNvPr id="42" name="Oval 41">
            <a:extLst>
              <a:ext uri="{FF2B5EF4-FFF2-40B4-BE49-F238E27FC236}">
                <a16:creationId xmlns:a16="http://schemas.microsoft.com/office/drawing/2014/main" id="{BCBC81FC-C5DA-9947-BB26-86F65FF0D50D}"/>
              </a:ext>
            </a:extLst>
          </p:cNvPr>
          <p:cNvSpPr/>
          <p:nvPr/>
        </p:nvSpPr>
        <p:spPr>
          <a:xfrm>
            <a:off x="6130732" y="1929029"/>
            <a:ext cx="393245" cy="937268"/>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C1E93207-EB39-AA4E-97AE-75B47ADDC86A}"/>
              </a:ext>
            </a:extLst>
          </p:cNvPr>
          <p:cNvSpPr/>
          <p:nvPr/>
        </p:nvSpPr>
        <p:spPr>
          <a:xfrm>
            <a:off x="7075774" y="1944564"/>
            <a:ext cx="393245" cy="937268"/>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D72F416D-60E3-C744-A8C3-8D8350105DDC}"/>
              </a:ext>
            </a:extLst>
          </p:cNvPr>
          <p:cNvSpPr/>
          <p:nvPr/>
        </p:nvSpPr>
        <p:spPr>
          <a:xfrm>
            <a:off x="8207430" y="1873345"/>
            <a:ext cx="393245" cy="937268"/>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3C5A457C-532D-DF49-945E-3DF2C8694B82}"/>
              </a:ext>
            </a:extLst>
          </p:cNvPr>
          <p:cNvSpPr/>
          <p:nvPr/>
        </p:nvSpPr>
        <p:spPr>
          <a:xfrm>
            <a:off x="9987623" y="1873345"/>
            <a:ext cx="393245" cy="937268"/>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Oval 45">
            <a:extLst>
              <a:ext uri="{FF2B5EF4-FFF2-40B4-BE49-F238E27FC236}">
                <a16:creationId xmlns:a16="http://schemas.microsoft.com/office/drawing/2014/main" id="{E9302539-1F13-604E-B384-B21654FEB7DF}"/>
              </a:ext>
            </a:extLst>
          </p:cNvPr>
          <p:cNvSpPr/>
          <p:nvPr/>
        </p:nvSpPr>
        <p:spPr>
          <a:xfrm>
            <a:off x="10483581" y="2203937"/>
            <a:ext cx="393245" cy="48812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Oval 46">
            <a:extLst>
              <a:ext uri="{FF2B5EF4-FFF2-40B4-BE49-F238E27FC236}">
                <a16:creationId xmlns:a16="http://schemas.microsoft.com/office/drawing/2014/main" id="{A4ED2E44-ED55-C744-B4C2-32DCE532652F}"/>
              </a:ext>
            </a:extLst>
          </p:cNvPr>
          <p:cNvSpPr/>
          <p:nvPr/>
        </p:nvSpPr>
        <p:spPr>
          <a:xfrm>
            <a:off x="5814209" y="3725595"/>
            <a:ext cx="630288"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5495B9FD-3046-D949-80D5-FD4FA8E6519F}"/>
              </a:ext>
            </a:extLst>
          </p:cNvPr>
          <p:cNvSpPr/>
          <p:nvPr/>
        </p:nvSpPr>
        <p:spPr>
          <a:xfrm>
            <a:off x="5780324" y="5353785"/>
            <a:ext cx="630288"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Oval 49">
            <a:extLst>
              <a:ext uri="{FF2B5EF4-FFF2-40B4-BE49-F238E27FC236}">
                <a16:creationId xmlns:a16="http://schemas.microsoft.com/office/drawing/2014/main" id="{589524BE-7C0E-8842-99EF-47330DCF4A5B}"/>
              </a:ext>
            </a:extLst>
          </p:cNvPr>
          <p:cNvSpPr/>
          <p:nvPr/>
        </p:nvSpPr>
        <p:spPr>
          <a:xfrm>
            <a:off x="7258539" y="3464014"/>
            <a:ext cx="393245"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FEB89D0D-ABE5-2448-9569-DEA907D66422}"/>
              </a:ext>
            </a:extLst>
          </p:cNvPr>
          <p:cNvSpPr/>
          <p:nvPr/>
        </p:nvSpPr>
        <p:spPr>
          <a:xfrm>
            <a:off x="7251681" y="5057480"/>
            <a:ext cx="393245"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CDF940CE-05D1-0E48-BEC7-EDFF367CC4A5}"/>
              </a:ext>
            </a:extLst>
          </p:cNvPr>
          <p:cNvSpPr/>
          <p:nvPr/>
        </p:nvSpPr>
        <p:spPr>
          <a:xfrm>
            <a:off x="8711687" y="3243564"/>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F02746C7-0BF1-B547-8F0B-CE58B97688E8}"/>
              </a:ext>
            </a:extLst>
          </p:cNvPr>
          <p:cNvSpPr/>
          <p:nvPr/>
        </p:nvSpPr>
        <p:spPr>
          <a:xfrm>
            <a:off x="10477033" y="3243564"/>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8F82C43F-A2B0-E046-B3DD-789F93C480CE}"/>
              </a:ext>
            </a:extLst>
          </p:cNvPr>
          <p:cNvSpPr/>
          <p:nvPr/>
        </p:nvSpPr>
        <p:spPr>
          <a:xfrm>
            <a:off x="9987623" y="5072322"/>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B0E7E15A-DF1F-804B-AB77-FA55E5A964B0}"/>
              </a:ext>
            </a:extLst>
          </p:cNvPr>
          <p:cNvSpPr/>
          <p:nvPr/>
        </p:nvSpPr>
        <p:spPr>
          <a:xfrm>
            <a:off x="7898250" y="5181659"/>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64C642A5-798C-5B47-BBFD-EBD0909DB5B5}"/>
              </a:ext>
            </a:extLst>
          </p:cNvPr>
          <p:cNvSpPr/>
          <p:nvPr/>
        </p:nvSpPr>
        <p:spPr>
          <a:xfrm>
            <a:off x="9199324" y="3429000"/>
            <a:ext cx="393245"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a:extLst>
              <a:ext uri="{FF2B5EF4-FFF2-40B4-BE49-F238E27FC236}">
                <a16:creationId xmlns:a16="http://schemas.microsoft.com/office/drawing/2014/main" id="{8073B926-C027-0C40-AFC8-1E6C2436293C}"/>
              </a:ext>
            </a:extLst>
          </p:cNvPr>
          <p:cNvSpPr/>
          <p:nvPr/>
        </p:nvSpPr>
        <p:spPr>
          <a:xfrm>
            <a:off x="9025616" y="5088965"/>
            <a:ext cx="393245" cy="937268"/>
          </a:xfrm>
          <a:prstGeom prst="ellipse">
            <a:avLst/>
          </a:prstGeom>
          <a:noFill/>
          <a:ln w="38100">
            <a:solidFill>
              <a:srgbClr val="C669D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Oval 66">
            <a:extLst>
              <a:ext uri="{FF2B5EF4-FFF2-40B4-BE49-F238E27FC236}">
                <a16:creationId xmlns:a16="http://schemas.microsoft.com/office/drawing/2014/main" id="{7B397633-C75D-D74A-B140-38EF9E276F89}"/>
              </a:ext>
            </a:extLst>
          </p:cNvPr>
          <p:cNvSpPr/>
          <p:nvPr/>
        </p:nvSpPr>
        <p:spPr>
          <a:xfrm>
            <a:off x="5837855" y="476685"/>
            <a:ext cx="572757" cy="937268"/>
          </a:xfrm>
          <a:prstGeom prst="ellipse">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F53222F7-5DC8-B34E-B56D-D39F267FCCA6}"/>
              </a:ext>
            </a:extLst>
          </p:cNvPr>
          <p:cNvSpPr/>
          <p:nvPr/>
        </p:nvSpPr>
        <p:spPr>
          <a:xfrm>
            <a:off x="7272397" y="247571"/>
            <a:ext cx="379388" cy="937268"/>
          </a:xfrm>
          <a:prstGeom prst="ellipse">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Oval 68">
            <a:extLst>
              <a:ext uri="{FF2B5EF4-FFF2-40B4-BE49-F238E27FC236}">
                <a16:creationId xmlns:a16="http://schemas.microsoft.com/office/drawing/2014/main" id="{125AF99C-FD5F-BE43-B2E2-466B0A5CA014}"/>
              </a:ext>
            </a:extLst>
          </p:cNvPr>
          <p:cNvSpPr/>
          <p:nvPr/>
        </p:nvSpPr>
        <p:spPr>
          <a:xfrm>
            <a:off x="8070767" y="303349"/>
            <a:ext cx="379388"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0" name="Oval 69">
            <a:extLst>
              <a:ext uri="{FF2B5EF4-FFF2-40B4-BE49-F238E27FC236}">
                <a16:creationId xmlns:a16="http://schemas.microsoft.com/office/drawing/2014/main" id="{3A9F9B3D-A8F9-0E47-B71F-962254E2CC60}"/>
              </a:ext>
            </a:extLst>
          </p:cNvPr>
          <p:cNvSpPr/>
          <p:nvPr/>
        </p:nvSpPr>
        <p:spPr>
          <a:xfrm>
            <a:off x="8718615" y="425556"/>
            <a:ext cx="379388" cy="937268"/>
          </a:xfrm>
          <a:prstGeom prst="ellipse">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146652A7-FB82-794C-B7C9-767872EA7AB9}"/>
              </a:ext>
            </a:extLst>
          </p:cNvPr>
          <p:cNvSpPr/>
          <p:nvPr/>
        </p:nvSpPr>
        <p:spPr>
          <a:xfrm>
            <a:off x="9840717" y="366043"/>
            <a:ext cx="379388"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378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1+#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1+#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1+#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1+#ppt_w/2"/>
                                          </p:val>
                                        </p:tav>
                                        <p:tav tm="100000">
                                          <p:val>
                                            <p:strVal val="#ppt_x"/>
                                          </p:val>
                                        </p:tav>
                                      </p:tavLst>
                                    </p:anim>
                                    <p:anim calcmode="lin" valueType="num">
                                      <p:cBhvr additive="base">
                                        <p:cTn id="64" dur="500" fill="hold"/>
                                        <p:tgtEl>
                                          <p:spTgt spid="18"/>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1+#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1+#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1+#ppt_w/2"/>
                                          </p:val>
                                        </p:tav>
                                        <p:tav tm="100000">
                                          <p:val>
                                            <p:strVal val="#ppt_x"/>
                                          </p:val>
                                        </p:tav>
                                      </p:tavLst>
                                    </p:anim>
                                    <p:anim calcmode="lin" valueType="num">
                                      <p:cBhvr additive="base">
                                        <p:cTn id="80"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2"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1+#ppt_w/2"/>
                                          </p:val>
                                        </p:tav>
                                        <p:tav tm="100000">
                                          <p:val>
                                            <p:strVal val="#ppt_x"/>
                                          </p:val>
                                        </p:tav>
                                      </p:tavLst>
                                    </p:anim>
                                    <p:anim calcmode="lin" valueType="num">
                                      <p:cBhvr additive="base">
                                        <p:cTn id="86" dur="500" fill="hold"/>
                                        <p:tgtEl>
                                          <p:spTgt spid="23"/>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1+#ppt_w/2"/>
                                          </p:val>
                                        </p:tav>
                                        <p:tav tm="100000">
                                          <p:val>
                                            <p:strVal val="#ppt_x"/>
                                          </p:val>
                                        </p:tav>
                                      </p:tavLst>
                                    </p:anim>
                                    <p:anim calcmode="lin" valueType="num">
                                      <p:cBhvr additive="base">
                                        <p:cTn id="90" dur="500" fill="hold"/>
                                        <p:tgtEl>
                                          <p:spTgt spid="25"/>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fill="hold"/>
                                        <p:tgtEl>
                                          <p:spTgt spid="26"/>
                                        </p:tgtEl>
                                        <p:attrNameLst>
                                          <p:attrName>ppt_x</p:attrName>
                                        </p:attrNameLst>
                                      </p:cBhvr>
                                      <p:tavLst>
                                        <p:tav tm="0">
                                          <p:val>
                                            <p:strVal val="1+#ppt_w/2"/>
                                          </p:val>
                                        </p:tav>
                                        <p:tav tm="100000">
                                          <p:val>
                                            <p:strVal val="#ppt_x"/>
                                          </p:val>
                                        </p:tav>
                                      </p:tavLst>
                                    </p:anim>
                                    <p:anim calcmode="lin" valueType="num">
                                      <p:cBhvr additive="base">
                                        <p:cTn id="94" dur="500" fill="hold"/>
                                        <p:tgtEl>
                                          <p:spTgt spid="26"/>
                                        </p:tgtEl>
                                        <p:attrNameLst>
                                          <p:attrName>ppt_y</p:attrName>
                                        </p:attrNameLst>
                                      </p:cBhvr>
                                      <p:tavLst>
                                        <p:tav tm="0">
                                          <p:val>
                                            <p:strVal val="#ppt_y"/>
                                          </p:val>
                                        </p:tav>
                                        <p:tav tm="100000">
                                          <p:val>
                                            <p:strVal val="#ppt_y"/>
                                          </p:val>
                                        </p:tav>
                                      </p:tavLst>
                                    </p:anim>
                                  </p:childTnLst>
                                </p:cTn>
                              </p:par>
                              <p:par>
                                <p:cTn id="95" presetID="2" presetClass="entr" presetSubtype="2"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1+#ppt_w/2"/>
                                          </p:val>
                                        </p:tav>
                                        <p:tav tm="100000">
                                          <p:val>
                                            <p:strVal val="#ppt_x"/>
                                          </p:val>
                                        </p:tav>
                                      </p:tavLst>
                                    </p:anim>
                                    <p:anim calcmode="lin" valueType="num">
                                      <p:cBhvr additive="base">
                                        <p:cTn id="98" dur="500" fill="hold"/>
                                        <p:tgtEl>
                                          <p:spTgt spid="27"/>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500" fill="hold"/>
                                        <p:tgtEl>
                                          <p:spTgt spid="28"/>
                                        </p:tgtEl>
                                        <p:attrNameLst>
                                          <p:attrName>ppt_x</p:attrName>
                                        </p:attrNameLst>
                                      </p:cBhvr>
                                      <p:tavLst>
                                        <p:tav tm="0">
                                          <p:val>
                                            <p:strVal val="1+#ppt_w/2"/>
                                          </p:val>
                                        </p:tav>
                                        <p:tav tm="100000">
                                          <p:val>
                                            <p:strVal val="#ppt_x"/>
                                          </p:val>
                                        </p:tav>
                                      </p:tavLst>
                                    </p:anim>
                                    <p:anim calcmode="lin" valueType="num">
                                      <p:cBhvr additive="base">
                                        <p:cTn id="102" dur="500" fill="hold"/>
                                        <p:tgtEl>
                                          <p:spTgt spid="28"/>
                                        </p:tgtEl>
                                        <p:attrNameLst>
                                          <p:attrName>ppt_y</p:attrName>
                                        </p:attrNameLst>
                                      </p:cBhvr>
                                      <p:tavLst>
                                        <p:tav tm="0">
                                          <p:val>
                                            <p:strVal val="#ppt_y"/>
                                          </p:val>
                                        </p:tav>
                                        <p:tav tm="100000">
                                          <p:val>
                                            <p:strVal val="#ppt_y"/>
                                          </p:val>
                                        </p:tav>
                                      </p:tavLst>
                                    </p:anim>
                                  </p:childTnLst>
                                </p:cTn>
                              </p:par>
                              <p:par>
                                <p:cTn id="103" presetID="2" presetClass="entr" presetSubtype="2"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500" fill="hold"/>
                                        <p:tgtEl>
                                          <p:spTgt spid="29"/>
                                        </p:tgtEl>
                                        <p:attrNameLst>
                                          <p:attrName>ppt_x</p:attrName>
                                        </p:attrNameLst>
                                      </p:cBhvr>
                                      <p:tavLst>
                                        <p:tav tm="0">
                                          <p:val>
                                            <p:strVal val="1+#ppt_w/2"/>
                                          </p:val>
                                        </p:tav>
                                        <p:tav tm="100000">
                                          <p:val>
                                            <p:strVal val="#ppt_x"/>
                                          </p:val>
                                        </p:tav>
                                      </p:tavLst>
                                    </p:anim>
                                    <p:anim calcmode="lin" valueType="num">
                                      <p:cBhvr additive="base">
                                        <p:cTn id="106" dur="500" fill="hold"/>
                                        <p:tgtEl>
                                          <p:spTgt spid="29"/>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500" fill="hold"/>
                                        <p:tgtEl>
                                          <p:spTgt spid="30"/>
                                        </p:tgtEl>
                                        <p:attrNameLst>
                                          <p:attrName>ppt_x</p:attrName>
                                        </p:attrNameLst>
                                      </p:cBhvr>
                                      <p:tavLst>
                                        <p:tav tm="0">
                                          <p:val>
                                            <p:strVal val="1+#ppt_w/2"/>
                                          </p:val>
                                        </p:tav>
                                        <p:tav tm="100000">
                                          <p:val>
                                            <p:strVal val="#ppt_x"/>
                                          </p:val>
                                        </p:tav>
                                      </p:tavLst>
                                    </p:anim>
                                    <p:anim calcmode="lin" valueType="num">
                                      <p:cBhvr additive="base">
                                        <p:cTn id="11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fill="hold"/>
                                        <p:tgtEl>
                                          <p:spTgt spid="24"/>
                                        </p:tgtEl>
                                        <p:attrNameLst>
                                          <p:attrName>ppt_x</p:attrName>
                                        </p:attrNameLst>
                                      </p:cBhvr>
                                      <p:tavLst>
                                        <p:tav tm="0">
                                          <p:val>
                                            <p:strVal val="1+#ppt_w/2"/>
                                          </p:val>
                                        </p:tav>
                                        <p:tav tm="100000">
                                          <p:val>
                                            <p:strVal val="#ppt_x"/>
                                          </p:val>
                                        </p:tav>
                                      </p:tavLst>
                                    </p:anim>
                                    <p:anim calcmode="lin" valueType="num">
                                      <p:cBhvr additive="base">
                                        <p:cTn id="116" dur="500" fill="hold"/>
                                        <p:tgtEl>
                                          <p:spTgt spid="24"/>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31"/>
                                        </p:tgtEl>
                                        <p:attrNameLst>
                                          <p:attrName>style.visibility</p:attrName>
                                        </p:attrNameLst>
                                      </p:cBhvr>
                                      <p:to>
                                        <p:strVal val="visible"/>
                                      </p:to>
                                    </p:set>
                                    <p:anim calcmode="lin" valueType="num">
                                      <p:cBhvr additive="base">
                                        <p:cTn id="119" dur="500" fill="hold"/>
                                        <p:tgtEl>
                                          <p:spTgt spid="31"/>
                                        </p:tgtEl>
                                        <p:attrNameLst>
                                          <p:attrName>ppt_x</p:attrName>
                                        </p:attrNameLst>
                                      </p:cBhvr>
                                      <p:tavLst>
                                        <p:tav tm="0">
                                          <p:val>
                                            <p:strVal val="1+#ppt_w/2"/>
                                          </p:val>
                                        </p:tav>
                                        <p:tav tm="100000">
                                          <p:val>
                                            <p:strVal val="#ppt_x"/>
                                          </p:val>
                                        </p:tav>
                                      </p:tavLst>
                                    </p:anim>
                                    <p:anim calcmode="lin" valueType="num">
                                      <p:cBhvr additive="base">
                                        <p:cTn id="120" dur="500" fill="hold"/>
                                        <p:tgtEl>
                                          <p:spTgt spid="31"/>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1+#ppt_w/2"/>
                                          </p:val>
                                        </p:tav>
                                        <p:tav tm="100000">
                                          <p:val>
                                            <p:strVal val="#ppt_x"/>
                                          </p:val>
                                        </p:tav>
                                      </p:tavLst>
                                    </p:anim>
                                    <p:anim calcmode="lin" valueType="num">
                                      <p:cBhvr additive="base">
                                        <p:cTn id="124" dur="500" fill="hold"/>
                                        <p:tgtEl>
                                          <p:spTgt spid="32"/>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fill="hold"/>
                                        <p:tgtEl>
                                          <p:spTgt spid="33"/>
                                        </p:tgtEl>
                                        <p:attrNameLst>
                                          <p:attrName>ppt_x</p:attrName>
                                        </p:attrNameLst>
                                      </p:cBhvr>
                                      <p:tavLst>
                                        <p:tav tm="0">
                                          <p:val>
                                            <p:strVal val="1+#ppt_w/2"/>
                                          </p:val>
                                        </p:tav>
                                        <p:tav tm="100000">
                                          <p:val>
                                            <p:strVal val="#ppt_x"/>
                                          </p:val>
                                        </p:tav>
                                      </p:tavLst>
                                    </p:anim>
                                    <p:anim calcmode="lin" valueType="num">
                                      <p:cBhvr additive="base">
                                        <p:cTn id="128" dur="500" fill="hold"/>
                                        <p:tgtEl>
                                          <p:spTgt spid="33"/>
                                        </p:tgtEl>
                                        <p:attrNameLst>
                                          <p:attrName>ppt_y</p:attrName>
                                        </p:attrNameLst>
                                      </p:cBhvr>
                                      <p:tavLst>
                                        <p:tav tm="0">
                                          <p:val>
                                            <p:strVal val="#ppt_y"/>
                                          </p:val>
                                        </p:tav>
                                        <p:tav tm="100000">
                                          <p:val>
                                            <p:strVal val="#ppt_y"/>
                                          </p:val>
                                        </p:tav>
                                      </p:tavLst>
                                    </p:anim>
                                  </p:childTnLst>
                                </p:cTn>
                              </p:par>
                              <p:par>
                                <p:cTn id="129" presetID="2" presetClass="entr" presetSubtype="2" fill="hold" nodeType="withEffect">
                                  <p:stCondLst>
                                    <p:cond delay="0"/>
                                  </p:stCondLst>
                                  <p:childTnLst>
                                    <p:set>
                                      <p:cBhvr>
                                        <p:cTn id="130" dur="1" fill="hold">
                                          <p:stCondLst>
                                            <p:cond delay="0"/>
                                          </p:stCondLst>
                                        </p:cTn>
                                        <p:tgtEl>
                                          <p:spTgt spid="34"/>
                                        </p:tgtEl>
                                        <p:attrNameLst>
                                          <p:attrName>style.visibility</p:attrName>
                                        </p:attrNameLst>
                                      </p:cBhvr>
                                      <p:to>
                                        <p:strVal val="visible"/>
                                      </p:to>
                                    </p:set>
                                    <p:anim calcmode="lin" valueType="num">
                                      <p:cBhvr additive="base">
                                        <p:cTn id="131" dur="500" fill="hold"/>
                                        <p:tgtEl>
                                          <p:spTgt spid="34"/>
                                        </p:tgtEl>
                                        <p:attrNameLst>
                                          <p:attrName>ppt_x</p:attrName>
                                        </p:attrNameLst>
                                      </p:cBhvr>
                                      <p:tavLst>
                                        <p:tav tm="0">
                                          <p:val>
                                            <p:strVal val="1+#ppt_w/2"/>
                                          </p:val>
                                        </p:tav>
                                        <p:tav tm="100000">
                                          <p:val>
                                            <p:strVal val="#ppt_x"/>
                                          </p:val>
                                        </p:tav>
                                      </p:tavLst>
                                    </p:anim>
                                    <p:anim calcmode="lin" valueType="num">
                                      <p:cBhvr additive="base">
                                        <p:cTn id="132" dur="500" fill="hold"/>
                                        <p:tgtEl>
                                          <p:spTgt spid="34"/>
                                        </p:tgtEl>
                                        <p:attrNameLst>
                                          <p:attrName>ppt_y</p:attrName>
                                        </p:attrNameLst>
                                      </p:cBhvr>
                                      <p:tavLst>
                                        <p:tav tm="0">
                                          <p:val>
                                            <p:strVal val="#ppt_y"/>
                                          </p:val>
                                        </p:tav>
                                        <p:tav tm="100000">
                                          <p:val>
                                            <p:strVal val="#ppt_y"/>
                                          </p:val>
                                        </p:tav>
                                      </p:tavLst>
                                    </p:anim>
                                  </p:childTnLst>
                                </p:cTn>
                              </p:par>
                              <p:par>
                                <p:cTn id="133" presetID="2" presetClass="entr" presetSubtype="2" fill="hold" nodeType="withEffect">
                                  <p:stCondLst>
                                    <p:cond delay="0"/>
                                  </p:stCondLst>
                                  <p:childTnLst>
                                    <p:set>
                                      <p:cBhvr>
                                        <p:cTn id="134" dur="1" fill="hold">
                                          <p:stCondLst>
                                            <p:cond delay="0"/>
                                          </p:stCondLst>
                                        </p:cTn>
                                        <p:tgtEl>
                                          <p:spTgt spid="35"/>
                                        </p:tgtEl>
                                        <p:attrNameLst>
                                          <p:attrName>style.visibility</p:attrName>
                                        </p:attrNameLst>
                                      </p:cBhvr>
                                      <p:to>
                                        <p:strVal val="visible"/>
                                      </p:to>
                                    </p:set>
                                    <p:anim calcmode="lin" valueType="num">
                                      <p:cBhvr additive="base">
                                        <p:cTn id="135" dur="500" fill="hold"/>
                                        <p:tgtEl>
                                          <p:spTgt spid="35"/>
                                        </p:tgtEl>
                                        <p:attrNameLst>
                                          <p:attrName>ppt_x</p:attrName>
                                        </p:attrNameLst>
                                      </p:cBhvr>
                                      <p:tavLst>
                                        <p:tav tm="0">
                                          <p:val>
                                            <p:strVal val="1+#ppt_w/2"/>
                                          </p:val>
                                        </p:tav>
                                        <p:tav tm="100000">
                                          <p:val>
                                            <p:strVal val="#ppt_x"/>
                                          </p:val>
                                        </p:tav>
                                      </p:tavLst>
                                    </p:anim>
                                    <p:anim calcmode="lin" valueType="num">
                                      <p:cBhvr additive="base">
                                        <p:cTn id="136" dur="500" fill="hold"/>
                                        <p:tgtEl>
                                          <p:spTgt spid="35"/>
                                        </p:tgtEl>
                                        <p:attrNameLst>
                                          <p:attrName>ppt_y</p:attrName>
                                        </p:attrNameLst>
                                      </p:cBhvr>
                                      <p:tavLst>
                                        <p:tav tm="0">
                                          <p:val>
                                            <p:strVal val="#ppt_y"/>
                                          </p:val>
                                        </p:tav>
                                        <p:tav tm="100000">
                                          <p:val>
                                            <p:strVal val="#ppt_y"/>
                                          </p:val>
                                        </p:tav>
                                      </p:tavLst>
                                    </p:anim>
                                  </p:childTnLst>
                                </p:cTn>
                              </p:par>
                              <p:par>
                                <p:cTn id="137" presetID="2" presetClass="entr" presetSubtype="2" fill="hold" nodeType="with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500" fill="hold"/>
                                        <p:tgtEl>
                                          <p:spTgt spid="36"/>
                                        </p:tgtEl>
                                        <p:attrNameLst>
                                          <p:attrName>ppt_x</p:attrName>
                                        </p:attrNameLst>
                                      </p:cBhvr>
                                      <p:tavLst>
                                        <p:tav tm="0">
                                          <p:val>
                                            <p:strVal val="1+#ppt_w/2"/>
                                          </p:val>
                                        </p:tav>
                                        <p:tav tm="100000">
                                          <p:val>
                                            <p:strVal val="#ppt_x"/>
                                          </p:val>
                                        </p:tav>
                                      </p:tavLst>
                                    </p:anim>
                                    <p:anim calcmode="lin" valueType="num">
                                      <p:cBhvr additive="base">
                                        <p:cTn id="140"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6"/>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4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4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5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53"/>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5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0"/>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8"/>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6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6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50" grpId="0" animBg="1"/>
      <p:bldP spid="51" grpId="0" animBg="1"/>
      <p:bldP spid="52" grpId="0" animBg="1"/>
      <p:bldP spid="53" grpId="0" animBg="1"/>
      <p:bldP spid="55" grpId="0" animBg="1"/>
      <p:bldP spid="56" grpId="0" animBg="1"/>
      <p:bldP spid="57" grpId="0" animBg="1"/>
      <p:bldP spid="58" grpId="0" animBg="1"/>
      <p:bldP spid="67" grpId="0" animBg="1"/>
      <p:bldP spid="68" grpId="0" animBg="1"/>
      <p:bldP spid="69" grpId="0" animBg="1"/>
      <p:bldP spid="70" grpId="0" animBg="1"/>
      <p:bldP spid="7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566-8CBF-4A6C-97FB-4E9B065F0407}"/>
              </a:ext>
            </a:extLst>
          </p:cNvPr>
          <p:cNvSpPr>
            <a:spLocks noGrp="1"/>
          </p:cNvSpPr>
          <p:nvPr>
            <p:ph type="title"/>
          </p:nvPr>
        </p:nvSpPr>
        <p:spPr/>
        <p:txBody>
          <a:bodyPr/>
          <a:lstStyle/>
          <a:p>
            <a:r>
              <a:rPr lang="en-US" dirty="0"/>
              <a:t>Latent class analysis – Summary of each class</a:t>
            </a:r>
          </a:p>
        </p:txBody>
      </p:sp>
      <p:sp>
        <p:nvSpPr>
          <p:cNvPr id="3" name="Content Placeholder 2">
            <a:extLst>
              <a:ext uri="{FF2B5EF4-FFF2-40B4-BE49-F238E27FC236}">
                <a16:creationId xmlns:a16="http://schemas.microsoft.com/office/drawing/2014/main" id="{82B414F9-B619-4CBC-AF2C-B78C3EBC40E6}"/>
              </a:ext>
            </a:extLst>
          </p:cNvPr>
          <p:cNvSpPr>
            <a:spLocks noGrp="1"/>
          </p:cNvSpPr>
          <p:nvPr>
            <p:ph idx="1"/>
          </p:nvPr>
        </p:nvSpPr>
        <p:spPr>
          <a:xfrm>
            <a:off x="581192" y="1192276"/>
            <a:ext cx="11029615" cy="4869159"/>
          </a:xfrm>
        </p:spPr>
        <p:txBody>
          <a:bodyPr anchor="t">
            <a:normAutofit fontScale="85000" lnSpcReduction="20000"/>
          </a:bodyPr>
          <a:lstStyle/>
          <a:p>
            <a:r>
              <a:rPr lang="en-US" sz="2400" b="1" dirty="0">
                <a:solidFill>
                  <a:schemeClr val="accent1"/>
                </a:solidFill>
              </a:rPr>
              <a:t>Class 1:</a:t>
            </a:r>
          </a:p>
          <a:p>
            <a:pPr lvl="2"/>
            <a:r>
              <a:rPr lang="en-US" sz="2000" dirty="0"/>
              <a:t>The largest class (37%).  Lowest probability on call severity (oftentimes, no information on the incident); it makes sense that the stop resolution was mainly Street Check.  </a:t>
            </a:r>
          </a:p>
          <a:p>
            <a:pPr lvl="4"/>
            <a:r>
              <a:rPr lang="en-US" sz="1800" dirty="0"/>
              <a:t>Leads to a follow up question:  Why weren’t the officers recording the location of the event?  </a:t>
            </a:r>
          </a:p>
          <a:p>
            <a:r>
              <a:rPr lang="en-US" sz="2400" b="1" dirty="0">
                <a:solidFill>
                  <a:schemeClr val="accent6"/>
                </a:solidFill>
              </a:rPr>
              <a:t>Class 2:</a:t>
            </a:r>
          </a:p>
          <a:p>
            <a:pPr lvl="2"/>
            <a:r>
              <a:rPr lang="en-US" sz="2000" dirty="0"/>
              <a:t>The smallest class (12%).  Greatest probability of being young (ages 18-25), located in the South side of Seattle and subject perceived race African American.  Final call severity included crimes such as warrants,  threats, property damage, fights, theft and motor vehicle hit &amp; run.  </a:t>
            </a:r>
          </a:p>
          <a:p>
            <a:pPr lvl="4"/>
            <a:r>
              <a:rPr lang="en-US" sz="1800" dirty="0"/>
              <a:t>The stop resolutions with the highest probabilities were GO Report, followed by Arrest.</a:t>
            </a:r>
          </a:p>
          <a:p>
            <a:r>
              <a:rPr lang="en-US" sz="2400" b="1" dirty="0">
                <a:solidFill>
                  <a:srgbClr val="C669D9"/>
                </a:solidFill>
              </a:rPr>
              <a:t>Class 3:</a:t>
            </a:r>
          </a:p>
          <a:p>
            <a:pPr lvl="2"/>
            <a:r>
              <a:rPr lang="en-US" sz="2000" dirty="0"/>
              <a:t>Highest probability of </a:t>
            </a:r>
            <a:r>
              <a:rPr lang="en-US" sz="2000" b="1" dirty="0"/>
              <a:t>West side </a:t>
            </a:r>
            <a:r>
              <a:rPr lang="en-US" sz="2000" dirty="0"/>
              <a:t>Precinct, highest probability </a:t>
            </a:r>
            <a:r>
              <a:rPr lang="en-US" sz="2000" b="1" dirty="0"/>
              <a:t>on severity of all classes</a:t>
            </a:r>
            <a:r>
              <a:rPr lang="en-US" sz="2000" dirty="0"/>
              <a:t>.  </a:t>
            </a:r>
            <a:r>
              <a:rPr lang="en-US" sz="2000" b="1" u="sng" dirty="0"/>
              <a:t>Highest rate of arrests.</a:t>
            </a:r>
            <a:r>
              <a:rPr lang="en-US" sz="2000" dirty="0"/>
              <a:t> </a:t>
            </a:r>
          </a:p>
          <a:p>
            <a:pPr lvl="4"/>
            <a:r>
              <a:rPr lang="en-US" sz="1800" dirty="0">
                <a:solidFill>
                  <a:srgbClr val="222222"/>
                </a:solidFill>
                <a:latin typeface="arial" panose="020B0604020202020204" pitchFamily="34" charset="0"/>
              </a:rPr>
              <a:t>Both classes 3 &amp; 4 shared the similarities in Subject Race and Age</a:t>
            </a:r>
            <a:endParaRPr lang="en-US" sz="1800" dirty="0"/>
          </a:p>
          <a:p>
            <a:r>
              <a:rPr lang="en-US" sz="2400" b="1" dirty="0"/>
              <a:t>Class 4:</a:t>
            </a:r>
          </a:p>
          <a:p>
            <a:pPr lvl="2"/>
            <a:r>
              <a:rPr lang="en-US" sz="2000" dirty="0"/>
              <a:t>Highest probability on the </a:t>
            </a:r>
            <a:r>
              <a:rPr lang="en-US" sz="2000" b="1" dirty="0"/>
              <a:t>North side </a:t>
            </a:r>
            <a:r>
              <a:rPr lang="en-US" sz="2000" dirty="0"/>
              <a:t>Precinct, high severity (but not as high as class 3).  </a:t>
            </a:r>
            <a:r>
              <a:rPr lang="en-US" sz="2000" b="1" u="sng" dirty="0"/>
              <a:t>Tended to receive GO Reports.</a:t>
            </a:r>
            <a:endParaRPr lang="en-US" sz="2000" dirty="0"/>
          </a:p>
          <a:p>
            <a:pPr marL="0" indent="0">
              <a:buNone/>
            </a:pPr>
            <a:endParaRPr lang="en-US" sz="2400" dirty="0"/>
          </a:p>
        </p:txBody>
      </p:sp>
    </p:spTree>
    <p:extLst>
      <p:ext uri="{BB962C8B-B14F-4D97-AF65-F5344CB8AC3E}">
        <p14:creationId xmlns:p14="http://schemas.microsoft.com/office/powerpoint/2010/main" val="3502023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CB89F8-3E0F-A04D-ADFE-6281BCE045AA}"/>
              </a:ext>
            </a:extLst>
          </p:cNvPr>
          <p:cNvPicPr>
            <a:picLocks noChangeAspect="1"/>
          </p:cNvPicPr>
          <p:nvPr/>
        </p:nvPicPr>
        <p:blipFill>
          <a:blip r:embed="rId3"/>
          <a:stretch>
            <a:fillRect/>
          </a:stretch>
        </p:blipFill>
        <p:spPr>
          <a:xfrm>
            <a:off x="3455345" y="0"/>
            <a:ext cx="8235525" cy="6858000"/>
          </a:xfrm>
          <a:prstGeom prst="rect">
            <a:avLst/>
          </a:prstGeom>
        </p:spPr>
      </p:pic>
      <p:cxnSp>
        <p:nvCxnSpPr>
          <p:cNvPr id="34" name="Straight Arrow Connector 33">
            <a:extLst>
              <a:ext uri="{FF2B5EF4-FFF2-40B4-BE49-F238E27FC236}">
                <a16:creationId xmlns:a16="http://schemas.microsoft.com/office/drawing/2014/main" id="{DAE4FBD1-05EA-F743-8209-8546C4C6324A}"/>
              </a:ext>
            </a:extLst>
          </p:cNvPr>
          <p:cNvCxnSpPr/>
          <p:nvPr/>
        </p:nvCxnSpPr>
        <p:spPr>
          <a:xfrm>
            <a:off x="8099931" y="5309236"/>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4D85D913-14CE-1B45-A869-AC5183DD4AF8}"/>
              </a:ext>
            </a:extLst>
          </p:cNvPr>
          <p:cNvCxnSpPr/>
          <p:nvPr/>
        </p:nvCxnSpPr>
        <p:spPr>
          <a:xfrm>
            <a:off x="10184246" y="5052644"/>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8" name="TextBox 37">
            <a:extLst>
              <a:ext uri="{FF2B5EF4-FFF2-40B4-BE49-F238E27FC236}">
                <a16:creationId xmlns:a16="http://schemas.microsoft.com/office/drawing/2014/main" id="{721260D6-D3E5-454D-A596-C1DFF502B428}"/>
              </a:ext>
            </a:extLst>
          </p:cNvPr>
          <p:cNvSpPr txBox="1"/>
          <p:nvPr/>
        </p:nvSpPr>
        <p:spPr>
          <a:xfrm>
            <a:off x="341300" y="3898482"/>
            <a:ext cx="2643031" cy="2308324"/>
          </a:xfrm>
          <a:prstGeom prst="rect">
            <a:avLst/>
          </a:prstGeom>
          <a:noFill/>
        </p:spPr>
        <p:txBody>
          <a:bodyPr wrap="none" rtlCol="0">
            <a:spAutoFit/>
          </a:bodyPr>
          <a:lstStyle/>
          <a:p>
            <a:pPr marL="285750" indent="-285750">
              <a:buFont typeface="Zapf Dingbats"/>
              <a:buChar char="✖"/>
            </a:pPr>
            <a:r>
              <a:rPr lang="en-US" dirty="0" err="1">
                <a:solidFill>
                  <a:schemeClr val="tx1">
                    <a:lumMod val="50000"/>
                    <a:lumOff val="50000"/>
                  </a:schemeClr>
                </a:solidFill>
              </a:rPr>
              <a:t>Officer.Race</a:t>
            </a:r>
            <a:endParaRPr lang="en-US" dirty="0">
              <a:solidFill>
                <a:schemeClr val="tx1">
                  <a:lumMod val="50000"/>
                  <a:lumOff val="50000"/>
                </a:schemeClr>
              </a:solidFill>
            </a:endParaRPr>
          </a:p>
          <a:p>
            <a:pPr marL="285750" indent="-285750">
              <a:buFont typeface="Zapf Dingbats"/>
              <a:buChar char="✖"/>
            </a:pPr>
            <a:r>
              <a:rPr lang="en-US" dirty="0" err="1">
                <a:solidFill>
                  <a:schemeClr val="tx1">
                    <a:lumMod val="50000"/>
                    <a:lumOff val="50000"/>
                  </a:schemeClr>
                </a:solidFill>
              </a:rPr>
              <a:t>Officer.YOB</a:t>
            </a:r>
            <a:endParaRPr lang="en-US" dirty="0">
              <a:solidFill>
                <a:schemeClr val="tx1">
                  <a:lumMod val="50000"/>
                  <a:lumOff val="50000"/>
                </a:schemeClr>
              </a:solidFill>
            </a:endParaRPr>
          </a:p>
          <a:p>
            <a:endParaRPr lang="en-US" dirty="0">
              <a:solidFill>
                <a:schemeClr val="tx1">
                  <a:lumMod val="50000"/>
                  <a:lumOff val="50000"/>
                </a:schemeClr>
              </a:solidFill>
            </a:endParaRPr>
          </a:p>
          <a:p>
            <a:pPr marL="285750" indent="-285750">
              <a:buFont typeface="Zapf Dingbats"/>
              <a:buChar char="✔"/>
            </a:pPr>
            <a:r>
              <a:rPr lang="en-US" dirty="0" err="1">
                <a:solidFill>
                  <a:schemeClr val="tx1">
                    <a:lumMod val="50000"/>
                    <a:lumOff val="50000"/>
                  </a:schemeClr>
                </a:solidFill>
              </a:rPr>
              <a:t>Subject.Perceived.Race</a:t>
            </a:r>
            <a:endParaRPr lang="en-US" dirty="0">
              <a:solidFill>
                <a:schemeClr val="tx1">
                  <a:lumMod val="50000"/>
                  <a:lumOff val="50000"/>
                </a:schemeClr>
              </a:solidFill>
            </a:endParaRPr>
          </a:p>
          <a:p>
            <a:pPr marL="285750" indent="-285750">
              <a:buFont typeface="Zapf Dingbats"/>
              <a:buChar char="✔"/>
            </a:pPr>
            <a:r>
              <a:rPr lang="en-US" dirty="0" err="1">
                <a:solidFill>
                  <a:schemeClr val="tx1">
                    <a:lumMod val="50000"/>
                    <a:lumOff val="50000"/>
                  </a:schemeClr>
                </a:solidFill>
              </a:rPr>
              <a:t>Subject.Age.Group</a:t>
            </a:r>
            <a:endParaRPr lang="en-US" dirty="0">
              <a:solidFill>
                <a:schemeClr val="tx1">
                  <a:lumMod val="50000"/>
                  <a:lumOff val="50000"/>
                </a:schemeClr>
              </a:solidFill>
            </a:endParaRPr>
          </a:p>
          <a:p>
            <a:pPr marL="285750" indent="-285750">
              <a:buFont typeface="Zapf Dingbats"/>
              <a:buChar char="✔"/>
            </a:pPr>
            <a:r>
              <a:rPr lang="en-US" dirty="0">
                <a:solidFill>
                  <a:schemeClr val="tx1">
                    <a:lumMod val="50000"/>
                    <a:lumOff val="50000"/>
                  </a:schemeClr>
                </a:solidFill>
              </a:rPr>
              <a:t>Precinct</a:t>
            </a:r>
          </a:p>
          <a:p>
            <a:pPr marL="285750" indent="-285750">
              <a:buFont typeface="Zapf Dingbats"/>
              <a:buChar char="✔"/>
            </a:pPr>
            <a:r>
              <a:rPr lang="en-US" dirty="0" err="1">
                <a:solidFill>
                  <a:schemeClr val="tx1">
                    <a:lumMod val="50000"/>
                    <a:lumOff val="50000"/>
                  </a:schemeClr>
                </a:solidFill>
              </a:rPr>
              <a:t>Final.call.severity</a:t>
            </a:r>
            <a:endParaRPr lang="en-US" dirty="0">
              <a:solidFill>
                <a:schemeClr val="tx1">
                  <a:lumMod val="50000"/>
                  <a:lumOff val="50000"/>
                </a:schemeClr>
              </a:solidFill>
            </a:endParaRPr>
          </a:p>
          <a:p>
            <a:pPr marL="285750" indent="-285750">
              <a:buFont typeface="Zapf Dingbats"/>
              <a:buChar char="✔"/>
            </a:pPr>
            <a:r>
              <a:rPr lang="en-US" dirty="0">
                <a:solidFill>
                  <a:schemeClr val="tx1">
                    <a:lumMod val="50000"/>
                    <a:lumOff val="50000"/>
                  </a:schemeClr>
                </a:solidFill>
              </a:rPr>
              <a:t>Stop.Resolution</a:t>
            </a:r>
          </a:p>
        </p:txBody>
      </p:sp>
      <p:sp>
        <p:nvSpPr>
          <p:cNvPr id="55" name="Oval 54">
            <a:extLst>
              <a:ext uri="{FF2B5EF4-FFF2-40B4-BE49-F238E27FC236}">
                <a16:creationId xmlns:a16="http://schemas.microsoft.com/office/drawing/2014/main" id="{8F82C43F-A2B0-E046-B3DD-789F93C480CE}"/>
              </a:ext>
            </a:extLst>
          </p:cNvPr>
          <p:cNvSpPr/>
          <p:nvPr/>
        </p:nvSpPr>
        <p:spPr>
          <a:xfrm>
            <a:off x="9987623" y="5072322"/>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B0E7E15A-DF1F-804B-AB77-FA55E5A964B0}"/>
              </a:ext>
            </a:extLst>
          </p:cNvPr>
          <p:cNvSpPr/>
          <p:nvPr/>
        </p:nvSpPr>
        <p:spPr>
          <a:xfrm>
            <a:off x="7898250" y="5181659"/>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Rectangle 53">
            <a:extLst>
              <a:ext uri="{FF2B5EF4-FFF2-40B4-BE49-F238E27FC236}">
                <a16:creationId xmlns:a16="http://schemas.microsoft.com/office/drawing/2014/main" id="{AF1EB982-79F0-4EC5-82B0-2331746E675F}"/>
              </a:ext>
            </a:extLst>
          </p:cNvPr>
          <p:cNvSpPr/>
          <p:nvPr/>
        </p:nvSpPr>
        <p:spPr>
          <a:xfrm>
            <a:off x="3455344" y="0"/>
            <a:ext cx="8372623" cy="325224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cxnSp>
        <p:nvCxnSpPr>
          <p:cNvPr id="28" name="Straight Arrow Connector 27">
            <a:extLst>
              <a:ext uri="{FF2B5EF4-FFF2-40B4-BE49-F238E27FC236}">
                <a16:creationId xmlns:a16="http://schemas.microsoft.com/office/drawing/2014/main" id="{0525FC30-9A5F-134C-A3E0-AFA06A7358B2}"/>
              </a:ext>
            </a:extLst>
          </p:cNvPr>
          <p:cNvCxnSpPr/>
          <p:nvPr/>
        </p:nvCxnSpPr>
        <p:spPr>
          <a:xfrm>
            <a:off x="8910020" y="3328037"/>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F9E2FCF5-5C66-8E4D-9A61-1693F305828A}"/>
              </a:ext>
            </a:extLst>
          </p:cNvPr>
          <p:cNvCxnSpPr/>
          <p:nvPr/>
        </p:nvCxnSpPr>
        <p:spPr>
          <a:xfrm>
            <a:off x="10680204" y="3266192"/>
            <a:ext cx="0" cy="51318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52" name="Oval 51">
            <a:extLst>
              <a:ext uri="{FF2B5EF4-FFF2-40B4-BE49-F238E27FC236}">
                <a16:creationId xmlns:a16="http://schemas.microsoft.com/office/drawing/2014/main" id="{CDF940CE-05D1-0E48-BEC7-EDFF367CC4A5}"/>
              </a:ext>
            </a:extLst>
          </p:cNvPr>
          <p:cNvSpPr/>
          <p:nvPr/>
        </p:nvSpPr>
        <p:spPr>
          <a:xfrm>
            <a:off x="8711687" y="3243564"/>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F02746C7-0BF1-B547-8F0B-CE58B97688E8}"/>
              </a:ext>
            </a:extLst>
          </p:cNvPr>
          <p:cNvSpPr/>
          <p:nvPr/>
        </p:nvSpPr>
        <p:spPr>
          <a:xfrm>
            <a:off x="10477033" y="3243564"/>
            <a:ext cx="393245" cy="937268"/>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23D861D9-F62D-43CF-B797-63A61A0F8D45}"/>
              </a:ext>
            </a:extLst>
          </p:cNvPr>
          <p:cNvSpPr/>
          <p:nvPr/>
        </p:nvSpPr>
        <p:spPr>
          <a:xfrm>
            <a:off x="8425451" y="2663923"/>
            <a:ext cx="944682" cy="369332"/>
          </a:xfrm>
          <a:prstGeom prst="rect">
            <a:avLst/>
          </a:prstGeom>
        </p:spPr>
        <p:txBody>
          <a:bodyPr wrap="none">
            <a:spAutoFit/>
          </a:bodyPr>
          <a:lstStyle/>
          <a:p>
            <a:r>
              <a:rPr lang="en-US" dirty="0"/>
              <a:t>Precinct</a:t>
            </a:r>
          </a:p>
        </p:txBody>
      </p:sp>
      <p:sp>
        <p:nvSpPr>
          <p:cNvPr id="59" name="Rectangle 58">
            <a:extLst>
              <a:ext uri="{FF2B5EF4-FFF2-40B4-BE49-F238E27FC236}">
                <a16:creationId xmlns:a16="http://schemas.microsoft.com/office/drawing/2014/main" id="{9CD9D288-E8DB-4451-98B8-815593FA64FF}"/>
              </a:ext>
            </a:extLst>
          </p:cNvPr>
          <p:cNvSpPr/>
          <p:nvPr/>
        </p:nvSpPr>
        <p:spPr>
          <a:xfrm>
            <a:off x="9842474" y="2668260"/>
            <a:ext cx="1675459" cy="369332"/>
          </a:xfrm>
          <a:prstGeom prst="rect">
            <a:avLst/>
          </a:prstGeom>
        </p:spPr>
        <p:txBody>
          <a:bodyPr wrap="none">
            <a:spAutoFit/>
          </a:bodyPr>
          <a:lstStyle/>
          <a:p>
            <a:r>
              <a:rPr lang="en-US" dirty="0"/>
              <a:t>Stop Resolution</a:t>
            </a:r>
          </a:p>
        </p:txBody>
      </p:sp>
      <p:sp>
        <p:nvSpPr>
          <p:cNvPr id="5" name="Rectangle 4">
            <a:extLst>
              <a:ext uri="{FF2B5EF4-FFF2-40B4-BE49-F238E27FC236}">
                <a16:creationId xmlns:a16="http://schemas.microsoft.com/office/drawing/2014/main" id="{B23BCE6E-5084-4D2C-AC9E-F031984A80D0}"/>
              </a:ext>
            </a:extLst>
          </p:cNvPr>
          <p:cNvSpPr/>
          <p:nvPr/>
        </p:nvSpPr>
        <p:spPr>
          <a:xfrm>
            <a:off x="232416" y="146628"/>
            <a:ext cx="4480985" cy="954107"/>
          </a:xfrm>
          <a:prstGeom prst="rect">
            <a:avLst/>
          </a:prstGeom>
        </p:spPr>
        <p:txBody>
          <a:bodyPr wrap="square">
            <a:spAutoFit/>
          </a:bodyPr>
          <a:lstStyle/>
          <a:p>
            <a:r>
              <a:rPr lang="en-US" sz="2800" b="1" dirty="0"/>
              <a:t>Comparison between classes 3 &amp; 4:</a:t>
            </a:r>
          </a:p>
        </p:txBody>
      </p:sp>
    </p:spTree>
    <p:extLst>
      <p:ext uri="{BB962C8B-B14F-4D97-AF65-F5344CB8AC3E}">
        <p14:creationId xmlns:p14="http://schemas.microsoft.com/office/powerpoint/2010/main" val="277531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21D2-92F3-0A47-8B49-B069DBB11742}"/>
              </a:ext>
            </a:extLst>
          </p:cNvPr>
          <p:cNvSpPr>
            <a:spLocks noGrp="1"/>
          </p:cNvSpPr>
          <p:nvPr>
            <p:ph type="title"/>
          </p:nvPr>
        </p:nvSpPr>
        <p:spPr/>
        <p:txBody>
          <a:bodyPr/>
          <a:lstStyle/>
          <a:p>
            <a:r>
              <a:rPr lang="en-US" dirty="0"/>
              <a:t>Holdout results &amp; Proportions</a:t>
            </a:r>
          </a:p>
        </p:txBody>
      </p:sp>
      <p:pic>
        <p:nvPicPr>
          <p:cNvPr id="4" name="Picture 3">
            <a:extLst>
              <a:ext uri="{FF2B5EF4-FFF2-40B4-BE49-F238E27FC236}">
                <a16:creationId xmlns:a16="http://schemas.microsoft.com/office/drawing/2014/main" id="{E33D95B1-7BFA-434C-8DA3-FCA10AAFDAE5}"/>
              </a:ext>
            </a:extLst>
          </p:cNvPr>
          <p:cNvPicPr>
            <a:picLocks noChangeAspect="1"/>
          </p:cNvPicPr>
          <p:nvPr/>
        </p:nvPicPr>
        <p:blipFill>
          <a:blip r:embed="rId2"/>
          <a:stretch>
            <a:fillRect/>
          </a:stretch>
        </p:blipFill>
        <p:spPr>
          <a:xfrm>
            <a:off x="440286" y="1099263"/>
            <a:ext cx="6955937" cy="4722803"/>
          </a:xfrm>
          <a:prstGeom prst="rect">
            <a:avLst/>
          </a:prstGeom>
        </p:spPr>
      </p:pic>
      <p:pic>
        <p:nvPicPr>
          <p:cNvPr id="5" name="Picture 4">
            <a:extLst>
              <a:ext uri="{FF2B5EF4-FFF2-40B4-BE49-F238E27FC236}">
                <a16:creationId xmlns:a16="http://schemas.microsoft.com/office/drawing/2014/main" id="{234B3CA7-9EF5-4D44-BF68-D4DE9E19ABD4}"/>
              </a:ext>
            </a:extLst>
          </p:cNvPr>
          <p:cNvPicPr>
            <a:picLocks noChangeAspect="1"/>
          </p:cNvPicPr>
          <p:nvPr/>
        </p:nvPicPr>
        <p:blipFill>
          <a:blip r:embed="rId3"/>
          <a:stretch>
            <a:fillRect/>
          </a:stretch>
        </p:blipFill>
        <p:spPr>
          <a:xfrm>
            <a:off x="7526011" y="1167843"/>
            <a:ext cx="4217365" cy="963020"/>
          </a:xfrm>
          <a:prstGeom prst="rect">
            <a:avLst/>
          </a:prstGeom>
        </p:spPr>
      </p:pic>
      <p:sp>
        <p:nvSpPr>
          <p:cNvPr id="10" name="Content Placeholder 2">
            <a:extLst>
              <a:ext uri="{FF2B5EF4-FFF2-40B4-BE49-F238E27FC236}">
                <a16:creationId xmlns:a16="http://schemas.microsoft.com/office/drawing/2014/main" id="{2DF2CEEE-2543-AD4F-8314-A0ECDDDCC407}"/>
              </a:ext>
            </a:extLst>
          </p:cNvPr>
          <p:cNvSpPr>
            <a:spLocks noGrp="1"/>
          </p:cNvSpPr>
          <p:nvPr>
            <p:ph idx="1"/>
          </p:nvPr>
        </p:nvSpPr>
        <p:spPr>
          <a:xfrm>
            <a:off x="7526010" y="2518488"/>
            <a:ext cx="4217365" cy="3038149"/>
          </a:xfrm>
        </p:spPr>
        <p:txBody>
          <a:bodyPr/>
          <a:lstStyle/>
          <a:p>
            <a:r>
              <a:rPr lang="en-US" dirty="0"/>
              <a:t>Even when the class size proportions are not identical, they are close to each other.</a:t>
            </a:r>
          </a:p>
          <a:p>
            <a:r>
              <a:rPr lang="en-US" dirty="0"/>
              <a:t>This model is stable.</a:t>
            </a:r>
          </a:p>
        </p:txBody>
      </p:sp>
    </p:spTree>
    <p:extLst>
      <p:ext uri="{BB962C8B-B14F-4D97-AF65-F5344CB8AC3E}">
        <p14:creationId xmlns:p14="http://schemas.microsoft.com/office/powerpoint/2010/main" val="630251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Classification Trees</a:t>
            </a:r>
          </a:p>
        </p:txBody>
      </p:sp>
      <p:sp>
        <p:nvSpPr>
          <p:cNvPr id="5" name="Content Placeholder 4">
            <a:extLst>
              <a:ext uri="{FF2B5EF4-FFF2-40B4-BE49-F238E27FC236}">
                <a16:creationId xmlns:a16="http://schemas.microsoft.com/office/drawing/2014/main" id="{8CC75A95-917A-7A46-92A1-93A2ACE518F3}"/>
              </a:ext>
            </a:extLst>
          </p:cNvPr>
          <p:cNvSpPr>
            <a:spLocks noGrp="1"/>
          </p:cNvSpPr>
          <p:nvPr>
            <p:ph idx="1"/>
          </p:nvPr>
        </p:nvSpPr>
        <p:spPr>
          <a:xfrm>
            <a:off x="581192" y="1456227"/>
            <a:ext cx="11029615" cy="4364361"/>
          </a:xfrm>
        </p:spPr>
        <p:txBody>
          <a:bodyPr anchor="t">
            <a:normAutofit/>
          </a:bodyPr>
          <a:lstStyle/>
          <a:p>
            <a:pPr marL="0" indent="0">
              <a:buNone/>
            </a:pPr>
            <a:r>
              <a:rPr lang="en-US" sz="3200" b="1" dirty="0"/>
              <a:t>3 events were explored:</a:t>
            </a:r>
          </a:p>
          <a:p>
            <a:pPr lvl="1"/>
            <a:r>
              <a:rPr lang="en-US" sz="3000" dirty="0"/>
              <a:t>What led to stop resolution outcome (6 possible outcomes)?</a:t>
            </a:r>
          </a:p>
          <a:p>
            <a:pPr lvl="1"/>
            <a:r>
              <a:rPr lang="en-US" sz="3000" dirty="0"/>
              <a:t>What led to being frisked?</a:t>
            </a:r>
          </a:p>
          <a:p>
            <a:pPr lvl="1"/>
            <a:r>
              <a:rPr lang="en-US" sz="3000" dirty="0"/>
              <a:t>What led to getting arrested?</a:t>
            </a:r>
          </a:p>
        </p:txBody>
      </p:sp>
    </p:spTree>
    <p:extLst>
      <p:ext uri="{BB962C8B-B14F-4D97-AF65-F5344CB8AC3E}">
        <p14:creationId xmlns:p14="http://schemas.microsoft.com/office/powerpoint/2010/main" val="1634180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Classification Tree:  Stop resolution outcome</a:t>
            </a:r>
          </a:p>
        </p:txBody>
      </p:sp>
      <p:sp>
        <p:nvSpPr>
          <p:cNvPr id="5" name="Content Placeholder 4">
            <a:extLst>
              <a:ext uri="{FF2B5EF4-FFF2-40B4-BE49-F238E27FC236}">
                <a16:creationId xmlns:a16="http://schemas.microsoft.com/office/drawing/2014/main" id="{8CC75A95-917A-7A46-92A1-93A2ACE518F3}"/>
              </a:ext>
            </a:extLst>
          </p:cNvPr>
          <p:cNvSpPr>
            <a:spLocks noGrp="1"/>
          </p:cNvSpPr>
          <p:nvPr>
            <p:ph idx="1"/>
          </p:nvPr>
        </p:nvSpPr>
        <p:spPr>
          <a:xfrm>
            <a:off x="581192" y="1371385"/>
            <a:ext cx="11029615" cy="4364361"/>
          </a:xfrm>
        </p:spPr>
        <p:txBody>
          <a:bodyPr anchor="t">
            <a:normAutofit fontScale="92500" lnSpcReduction="20000"/>
          </a:bodyPr>
          <a:lstStyle/>
          <a:p>
            <a:pPr marL="0" indent="0">
              <a:buNone/>
            </a:pPr>
            <a:r>
              <a:rPr lang="en-US" sz="2000" b="1" dirty="0"/>
              <a:t>Variables Used:</a:t>
            </a:r>
          </a:p>
          <a:p>
            <a:pPr lvl="1"/>
            <a:r>
              <a:rPr lang="en-US" sz="1800" b="1" dirty="0" err="1">
                <a:solidFill>
                  <a:srgbClr val="C00000"/>
                </a:solidFill>
              </a:rPr>
              <a:t>Stop.Resolution</a:t>
            </a:r>
            <a:r>
              <a:rPr lang="en-US" sz="1800" b="1" dirty="0">
                <a:solidFill>
                  <a:srgbClr val="C00000"/>
                </a:solidFill>
              </a:rPr>
              <a:t> </a:t>
            </a:r>
            <a:r>
              <a:rPr lang="en-US" sz="1800" dirty="0">
                <a:sym typeface="Wingdings" panose="05000000000000000000" pitchFamily="2" charset="2"/>
              </a:rPr>
              <a:t> dependent variable</a:t>
            </a:r>
            <a:endParaRPr lang="en-US" sz="1800" dirty="0"/>
          </a:p>
          <a:p>
            <a:pPr lvl="1"/>
            <a:r>
              <a:rPr lang="en-US" sz="1800" dirty="0" err="1"/>
              <a:t>Call.Type</a:t>
            </a:r>
            <a:endParaRPr lang="en-US" sz="1800" dirty="0"/>
          </a:p>
          <a:p>
            <a:pPr lvl="1"/>
            <a:r>
              <a:rPr lang="en-US" sz="1800" dirty="0" err="1"/>
              <a:t>Final.call.urgency</a:t>
            </a:r>
            <a:endParaRPr lang="en-US" sz="1800" dirty="0"/>
          </a:p>
          <a:p>
            <a:pPr lvl="1"/>
            <a:r>
              <a:rPr lang="en-US" sz="1800" dirty="0" err="1"/>
              <a:t>Final.call.severity</a:t>
            </a:r>
            <a:endParaRPr lang="en-US" sz="1800" dirty="0"/>
          </a:p>
          <a:p>
            <a:pPr lvl="1"/>
            <a:r>
              <a:rPr lang="en-US" sz="1800" dirty="0" err="1"/>
              <a:t>Weapon.Type</a:t>
            </a:r>
            <a:endParaRPr lang="en-US" sz="1800" dirty="0"/>
          </a:p>
          <a:p>
            <a:pPr lvl="1"/>
            <a:r>
              <a:rPr lang="en-US" sz="1800" dirty="0" err="1"/>
              <a:t>Subject.Age.Group</a:t>
            </a:r>
            <a:endParaRPr lang="en-US" sz="1800" dirty="0"/>
          </a:p>
          <a:p>
            <a:pPr lvl="1"/>
            <a:r>
              <a:rPr lang="en-US" sz="1800" dirty="0" err="1"/>
              <a:t>Subject.Perceived.Race</a:t>
            </a:r>
            <a:endParaRPr lang="en-US" sz="1800" dirty="0"/>
          </a:p>
          <a:p>
            <a:pPr lvl="1"/>
            <a:r>
              <a:rPr lang="en-US" sz="1800" dirty="0" err="1"/>
              <a:t>Subject.Perceived.Gender</a:t>
            </a:r>
            <a:endParaRPr lang="en-US" sz="1800" dirty="0"/>
          </a:p>
          <a:p>
            <a:pPr lvl="1"/>
            <a:r>
              <a:rPr lang="en-US" sz="1800" dirty="0" err="1"/>
              <a:t>Officer.YOB</a:t>
            </a:r>
            <a:endParaRPr lang="en-US" sz="1800" dirty="0"/>
          </a:p>
          <a:p>
            <a:pPr lvl="1"/>
            <a:r>
              <a:rPr lang="en-US" sz="1800" dirty="0" err="1"/>
              <a:t>Officer.Gender</a:t>
            </a:r>
            <a:endParaRPr lang="en-US" sz="1800" dirty="0"/>
          </a:p>
          <a:p>
            <a:pPr lvl="1"/>
            <a:r>
              <a:rPr lang="en-US" sz="1800" dirty="0" err="1"/>
              <a:t>Officer.Race</a:t>
            </a:r>
            <a:endParaRPr lang="en-US" sz="1800" dirty="0"/>
          </a:p>
          <a:p>
            <a:pPr lvl="1"/>
            <a:r>
              <a:rPr lang="en-US" sz="1800" dirty="0"/>
              <a:t>Precinct</a:t>
            </a:r>
          </a:p>
        </p:txBody>
      </p:sp>
      <p:graphicFrame>
        <p:nvGraphicFramePr>
          <p:cNvPr id="2" name="Table 1">
            <a:extLst>
              <a:ext uri="{FF2B5EF4-FFF2-40B4-BE49-F238E27FC236}">
                <a16:creationId xmlns:a16="http://schemas.microsoft.com/office/drawing/2014/main" id="{246B913F-9941-418C-94A4-A4092074CDD6}"/>
              </a:ext>
            </a:extLst>
          </p:cNvPr>
          <p:cNvGraphicFramePr>
            <a:graphicFrameLocks noGrp="1"/>
          </p:cNvGraphicFramePr>
          <p:nvPr>
            <p:extLst/>
          </p:nvPr>
        </p:nvGraphicFramePr>
        <p:xfrm>
          <a:off x="7135964" y="2095600"/>
          <a:ext cx="4206240" cy="3031976"/>
        </p:xfrm>
        <a:graphic>
          <a:graphicData uri="http://schemas.openxmlformats.org/drawingml/2006/table">
            <a:tbl>
              <a:tblPr>
                <a:tableStyleId>{C083E6E3-FA7D-4D7B-A595-EF9225AFEA82}</a:tableStyleId>
              </a:tblPr>
              <a:tblGrid>
                <a:gridCol w="3291840">
                  <a:extLst>
                    <a:ext uri="{9D8B030D-6E8A-4147-A177-3AD203B41FA5}">
                      <a16:colId xmlns:a16="http://schemas.microsoft.com/office/drawing/2014/main" val="1073838378"/>
                    </a:ext>
                  </a:extLst>
                </a:gridCol>
                <a:gridCol w="914400">
                  <a:extLst>
                    <a:ext uri="{9D8B030D-6E8A-4147-A177-3AD203B41FA5}">
                      <a16:colId xmlns:a16="http://schemas.microsoft.com/office/drawing/2014/main" val="2502897774"/>
                    </a:ext>
                  </a:extLst>
                </a:gridCol>
              </a:tblGrid>
              <a:tr h="365760">
                <a:tc gridSpan="2">
                  <a:txBody>
                    <a:bodyPr/>
                    <a:lstStyle/>
                    <a:p>
                      <a:pPr algn="l" fontAlgn="b"/>
                      <a:r>
                        <a:rPr lang="en-US" sz="2000" b="1" u="none" strike="noStrike" dirty="0">
                          <a:effectLst/>
                        </a:rPr>
                        <a:t>Possible </a:t>
                      </a:r>
                      <a:r>
                        <a:rPr lang="en-US" sz="2000" b="1" u="none" strike="noStrike" dirty="0">
                          <a:solidFill>
                            <a:srgbClr val="C00000"/>
                          </a:solidFill>
                          <a:effectLst/>
                        </a:rPr>
                        <a:t>Resolution</a:t>
                      </a:r>
                      <a:r>
                        <a:rPr lang="en-US" sz="2000" b="1" u="none" strike="noStrike" dirty="0">
                          <a:effectLst/>
                        </a:rPr>
                        <a:t> Outcomes:</a:t>
                      </a:r>
                    </a:p>
                    <a:p>
                      <a:pPr algn="l" fontAlgn="b"/>
                      <a:r>
                        <a:rPr lang="en-US" sz="1600" dirty="0"/>
                        <a:t>  </a:t>
                      </a:r>
                      <a:r>
                        <a:rPr lang="en-US" sz="1600" dirty="0">
                          <a:solidFill>
                            <a:srgbClr val="C00000"/>
                          </a:solidFill>
                        </a:rPr>
                        <a:t>(</a:t>
                      </a:r>
                      <a:r>
                        <a:rPr lang="en-US" sz="1600" dirty="0" err="1">
                          <a:solidFill>
                            <a:srgbClr val="C00000"/>
                          </a:solidFill>
                        </a:rPr>
                        <a:t>Stop.Resolution</a:t>
                      </a:r>
                      <a:r>
                        <a:rPr lang="en-US" sz="1600" dirty="0">
                          <a:solidFill>
                            <a:srgbClr val="C00000"/>
                          </a:solidFill>
                        </a:rPr>
                        <a:t>)</a:t>
                      </a:r>
                    </a:p>
                    <a:p>
                      <a:pPr algn="l" fontAlgn="b"/>
                      <a:endParaRPr lang="en-US" sz="1600" b="1" i="0" u="none" strike="noStrike" dirty="0">
                        <a:solidFill>
                          <a:srgbClr val="C00000"/>
                        </a:solidFill>
                        <a:effectLst/>
                        <a:latin typeface="Arial" panose="020B0604020202020204" pitchFamily="34" charset="0"/>
                        <a:cs typeface="Arial" panose="020B0604020202020204" pitchFamily="34" charset="0"/>
                      </a:endParaRPr>
                    </a:p>
                    <a:p>
                      <a:pPr algn="l" fontAlgn="b"/>
                      <a:endParaRPr lang="en-US" sz="1600" b="1"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tc h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427" marR="9427" marT="9427" marB="0" anchor="b"/>
                </a:tc>
                <a:extLst>
                  <a:ext uri="{0D108BD9-81ED-4DB2-BD59-A6C34878D82A}">
                    <a16:rowId xmlns:a16="http://schemas.microsoft.com/office/drawing/2014/main" val="2843940253"/>
                  </a:ext>
                </a:extLst>
              </a:tr>
              <a:tr h="125294">
                <a:tc>
                  <a:txBody>
                    <a:bodyPr/>
                    <a:lstStyle/>
                    <a:p>
                      <a:pPr algn="l" fontAlgn="t"/>
                      <a:r>
                        <a:rPr lang="en-US" sz="1800" u="none" strike="noStrike" dirty="0">
                          <a:solidFill>
                            <a:srgbClr val="C00000"/>
                          </a:solidFill>
                          <a:effectLst/>
                        </a:rPr>
                        <a: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1%</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313331336"/>
                  </a:ext>
                </a:extLst>
              </a:tr>
              <a:tr h="125294">
                <a:tc>
                  <a:txBody>
                    <a:bodyPr/>
                    <a:lstStyle/>
                    <a:p>
                      <a:pPr algn="l" fontAlgn="t"/>
                      <a:r>
                        <a:rPr lang="en-US" sz="1800" u="none" strike="noStrike" dirty="0">
                          <a:solidFill>
                            <a:srgbClr val="C00000"/>
                          </a:solidFill>
                          <a:effectLst/>
                        </a:rPr>
                        <a:t>Street Check</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67760655"/>
                  </a:ext>
                </a:extLst>
              </a:tr>
              <a:tr h="125294">
                <a:tc>
                  <a:txBody>
                    <a:bodyPr/>
                    <a:lstStyle/>
                    <a:p>
                      <a:pPr algn="l" fontAlgn="t"/>
                      <a:r>
                        <a:rPr lang="en-US" sz="1800" u="none" strike="noStrike" dirty="0">
                          <a:solidFill>
                            <a:srgbClr val="C00000"/>
                          </a:solidFill>
                          <a:effectLst/>
                        </a:rPr>
                        <a:t>GO Report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567489837"/>
                  </a:ext>
                </a:extLst>
              </a:tr>
              <a:tr h="125294">
                <a:tc>
                  <a:txBody>
                    <a:bodyPr/>
                    <a:lstStyle/>
                    <a:p>
                      <a:pPr algn="l" fontAlgn="t"/>
                      <a:r>
                        <a:rPr lang="en-US" sz="1800" u="none" strike="noStrike" dirty="0">
                          <a:solidFill>
                            <a:srgbClr val="C00000"/>
                          </a:solidFill>
                          <a:effectLst/>
                        </a:rPr>
                        <a:t>Citation / Infraction</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0%</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858727085"/>
                  </a:ext>
                </a:extLst>
              </a:tr>
              <a:tr h="245288">
                <a:tc>
                  <a:txBody>
                    <a:bodyPr/>
                    <a:lstStyle/>
                    <a:p>
                      <a:pPr algn="l" fontAlgn="t"/>
                      <a:r>
                        <a:rPr lang="en-US" sz="1800" u="none" strike="noStrike" dirty="0">
                          <a:solidFill>
                            <a:srgbClr val="C00000"/>
                          </a:solidFill>
                          <a:effectLst/>
                        </a:rPr>
                        <a:t>GO for Prosecutorial Referral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86015015"/>
                  </a:ext>
                </a:extLst>
              </a:tr>
              <a:tr h="125294">
                <a:tc>
                  <a:txBody>
                    <a:bodyPr/>
                    <a:lstStyle/>
                    <a:p>
                      <a:pPr algn="l" fontAlgn="t"/>
                      <a:r>
                        <a:rPr lang="en-US" sz="1800" u="none" strike="noStrike" dirty="0">
                          <a:solidFill>
                            <a:srgbClr val="C00000"/>
                          </a:solidFill>
                          <a:effectLst/>
                        </a:rPr>
                        <a:t>Arrest with GO or Supplemental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655233317"/>
                  </a:ext>
                </a:extLst>
              </a:tr>
              <a:tr h="125294">
                <a:tc>
                  <a:txBody>
                    <a:bodyPr/>
                    <a:lstStyle/>
                    <a:p>
                      <a:pPr algn="l" fontAlgn="t"/>
                      <a:r>
                        <a:rPr lang="en-US" sz="1800" i="1" u="none" strike="noStrike" dirty="0">
                          <a:solidFill>
                            <a:schemeClr val="bg1">
                              <a:lumMod val="50000"/>
                            </a:schemeClr>
                          </a:solidFill>
                          <a:effectLst/>
                        </a:rPr>
                        <a:t>Total</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i="1" u="none" strike="noStrike" dirty="0">
                          <a:solidFill>
                            <a:schemeClr val="bg1">
                              <a:lumMod val="50000"/>
                            </a:schemeClr>
                          </a:solidFill>
                          <a:effectLst/>
                        </a:rPr>
                        <a:t>100%</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600371683"/>
                  </a:ext>
                </a:extLst>
              </a:tr>
            </a:tbl>
          </a:graphicData>
        </a:graphic>
      </p:graphicFrame>
      <p:sp>
        <p:nvSpPr>
          <p:cNvPr id="6" name="Rectangle 5">
            <a:extLst>
              <a:ext uri="{FF2B5EF4-FFF2-40B4-BE49-F238E27FC236}">
                <a16:creationId xmlns:a16="http://schemas.microsoft.com/office/drawing/2014/main" id="{D66A0A29-072F-4334-A6BF-311971402D8A}"/>
              </a:ext>
            </a:extLst>
          </p:cNvPr>
          <p:cNvSpPr/>
          <p:nvPr/>
        </p:nvSpPr>
        <p:spPr>
          <a:xfrm>
            <a:off x="8202357" y="2709084"/>
            <a:ext cx="2073453" cy="369332"/>
          </a:xfrm>
          <a:prstGeom prst="rect">
            <a:avLst/>
          </a:prstGeom>
        </p:spPr>
        <p:txBody>
          <a:bodyPr wrap="none">
            <a:spAutoFit/>
          </a:bodyPr>
          <a:lstStyle/>
          <a:p>
            <a:r>
              <a:rPr lang="en-US" dirty="0">
                <a:solidFill>
                  <a:schemeClr val="bg1">
                    <a:lumMod val="50000"/>
                  </a:schemeClr>
                </a:solidFill>
              </a:rPr>
              <a:t>(Ranked by severity)</a:t>
            </a:r>
          </a:p>
        </p:txBody>
      </p:sp>
      <p:cxnSp>
        <p:nvCxnSpPr>
          <p:cNvPr id="9" name="Straight Arrow Connector 8">
            <a:extLst>
              <a:ext uri="{FF2B5EF4-FFF2-40B4-BE49-F238E27FC236}">
                <a16:creationId xmlns:a16="http://schemas.microsoft.com/office/drawing/2014/main" id="{9DD7552C-0909-49C9-AF37-7D8A7E478AB5}"/>
              </a:ext>
            </a:extLst>
          </p:cNvPr>
          <p:cNvCxnSpPr>
            <a:cxnSpLocks/>
          </p:cNvCxnSpPr>
          <p:nvPr/>
        </p:nvCxnSpPr>
        <p:spPr>
          <a:xfrm>
            <a:off x="10312923" y="2795047"/>
            <a:ext cx="0" cy="28336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126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endParaRPr lang="en-US" dirty="0"/>
          </a:p>
        </p:txBody>
      </p:sp>
      <p:pic>
        <p:nvPicPr>
          <p:cNvPr id="6" name="Content Placeholder 2">
            <a:extLst>
              <a:ext uri="{FF2B5EF4-FFF2-40B4-BE49-F238E27FC236}">
                <a16:creationId xmlns:a16="http://schemas.microsoft.com/office/drawing/2014/main" id="{D51C7223-F28A-42C2-BFF0-43AB5F2E64C9}"/>
              </a:ext>
            </a:extLst>
          </p:cNvPr>
          <p:cNvPicPr>
            <a:picLocks noChangeAspect="1"/>
          </p:cNvPicPr>
          <p:nvPr/>
        </p:nvPicPr>
        <p:blipFill rotWithShape="1">
          <a:blip r:embed="rId2"/>
          <a:srcRect l="-453" t="4447" r="453" b="3862"/>
          <a:stretch/>
        </p:blipFill>
        <p:spPr>
          <a:xfrm>
            <a:off x="574763" y="712382"/>
            <a:ext cx="11034135" cy="5305646"/>
          </a:xfrm>
          <a:prstGeom prst="rect">
            <a:avLst/>
          </a:prstGeom>
        </p:spPr>
      </p:pic>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2495994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endParaRPr lang="en-US" dirty="0"/>
          </a:p>
        </p:txBody>
      </p:sp>
      <p:pic>
        <p:nvPicPr>
          <p:cNvPr id="3" name="Picture 2" descr="A close up of a map&#10;&#10;Description generated with very high confidence">
            <a:extLst>
              <a:ext uri="{FF2B5EF4-FFF2-40B4-BE49-F238E27FC236}">
                <a16:creationId xmlns:a16="http://schemas.microsoft.com/office/drawing/2014/main" id="{CEF54B74-36B0-4579-AC99-D1ADC97D907F}"/>
              </a:ext>
            </a:extLst>
          </p:cNvPr>
          <p:cNvPicPr>
            <a:picLocks noChangeAspect="1"/>
          </p:cNvPicPr>
          <p:nvPr/>
        </p:nvPicPr>
        <p:blipFill rotWithShape="1">
          <a:blip r:embed="rId2"/>
          <a:srcRect t="3355" b="1530"/>
          <a:stretch/>
        </p:blipFill>
        <p:spPr>
          <a:xfrm>
            <a:off x="797442" y="564603"/>
            <a:ext cx="10855842" cy="5550195"/>
          </a:xfrm>
          <a:prstGeom prst="rect">
            <a:avLst/>
          </a:prstGeom>
        </p:spPr>
      </p:pic>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263542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extLst/>
          </p:nvPr>
        </p:nvGraphicFramePr>
        <p:xfrm>
          <a:off x="921051" y="1419318"/>
          <a:ext cx="10524058" cy="4274478"/>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 Call.Type=NULL 9854  1083 Street Check (0.0099 0.89 0.045 0.0053 0.0026 0.047)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12) </a:t>
                      </a:r>
                      <a:r>
                        <a:rPr lang="en-US" sz="1000" b="1" u="none" strike="noStrike" dirty="0" err="1">
                          <a:effectLst/>
                          <a:latin typeface="Arial" panose="020B0604020202020204" pitchFamily="34" charset="0"/>
                          <a:cs typeface="Arial" panose="020B0604020202020204" pitchFamily="34" charset="0"/>
                        </a:rPr>
                        <a:t>Final.call.severity</a:t>
                      </a:r>
                      <a:r>
                        <a:rPr lang="en-US" sz="1000" b="1" u="none" strike="noStrike" dirty="0">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13) Final.call.severity=3,4 5756  2159 GO Report (0.0073 0.059 0.62 0.0031 0.012 0.29)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26) Call.Type=911,ALARM CALL (NOT POLICE ALARM),TELEPHONE OTHER, NOT 911 3718  1125 GO Report (0.0086 0.048 0.7 0.0016 0.014 0.23)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27) Call.Type=ONVIEW 2038  1034 GO Report (0.0049 0.079 0.49 0.0059 0.0069 0.41)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108) Weapon.Type=None 1128   490 GO Report (0.0027 0.071 0.57 0.0062 0.008 0.35)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109) Weapon.Type=Club-Knuckles-Blackjack,Lethal Cutting Instrument,Handgun,Other Firearm 71    27 Arrest with GO or Supplemental (0.014 0.028 0.34 0 0 0.62)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14) Final.call.severity=1,3 1242   567 GO Report (0.017 0.046 0.54 0.0048 0.099 0.29)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15) Final.call.severity=2,4,5 6190  3116 Arrest with GO or Supplemental (0.011 0.044 0.41 0.0031 0.038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30) Subject.Age.Group=-,1 - 17 747   336 GO Report (0.023 0.063 0.55 0.0013 0.037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62) Final.call.urgency=2,4 4207  2161 Arrest with GO or Supplemental (0.0088 0.043 0.41 0.0043 0.044 0.49)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248) Weapon.Type=None,Club-Knuckles-Blackjack 1044   495 GO Report (0.0077 0.037 0.53 0.0067 0.037 0.39)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249) Weapon.Type=Lethal Cutting Instrument,Handgun,Other Firearm 88    37 Arrest with GO or Supplemental (0 0.034 0.34 0 0.045 0.58)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250) Weapon.Type=None,Handgun,Other Firearm 2884  1430 Arrest with GO or Supplemental (0.01 0.048 0.39 0.0035 0.045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500) Officer.YOB=-,46 - 55,56 and Above 309   151 GO Report (0.0065 0.081 0.51 0.0032 0.039 0.36)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501) Officer.YOB=18 - 25,26 - 35,36 - 45 2575  1232 Arrest with GO or Supplemental (0.01 0.043 0.38 0.0035 0.046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251) Weapon.Type=Club-Knuckles-Blackjack,Lethal Cutting Instrument 191    52 Arrest with GO or Supplemental (0 0.0052 0.2 0.0052 0.058 0.73)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63) </a:t>
                      </a:r>
                      <a:r>
                        <a:rPr lang="en-US" sz="1000" b="1" u="none" strike="noStrike" dirty="0" err="1">
                          <a:effectLst/>
                          <a:latin typeface="Arial" panose="020B0604020202020204" pitchFamily="34" charset="0"/>
                          <a:cs typeface="Arial" panose="020B0604020202020204" pitchFamily="34" charset="0"/>
                        </a:rPr>
                        <a:t>Final.call.urgency</a:t>
                      </a:r>
                      <a:r>
                        <a:rPr lang="en-US" sz="1000" b="1" u="none" strike="noStrike" dirty="0">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 26042 </a:t>
            </a:r>
            <a:b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cs typeface="Arial" panose="020B0604020202020204" pitchFamily="34" charset="0"/>
              </a:rPr>
              <a:t>Legend: </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node), split, n, loss,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yval</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yprob</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denotes terminal node</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3729239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extLst/>
          </p:nvPr>
        </p:nvGraphicFramePr>
        <p:xfrm>
          <a:off x="921051" y="1419318"/>
          <a:ext cx="10524058" cy="4360004"/>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600" b="1" u="none" strike="noStrike" dirty="0">
                          <a:effectLst/>
                          <a:latin typeface="Arial" panose="020B0604020202020204" pitchFamily="34" charset="0"/>
                          <a:cs typeface="Arial" panose="020B0604020202020204" pitchFamily="34" charset="0"/>
                        </a:rPr>
                        <a:t>  2) </a:t>
                      </a:r>
                      <a:r>
                        <a:rPr lang="en-US" sz="1600" b="1" u="none" strike="noStrike" dirty="0" err="1">
                          <a:effectLst/>
                          <a:latin typeface="Arial" panose="020B0604020202020204" pitchFamily="34" charset="0"/>
                          <a:cs typeface="Arial" panose="020B0604020202020204" pitchFamily="34" charset="0"/>
                        </a:rPr>
                        <a:t>Call.Type</a:t>
                      </a:r>
                      <a:r>
                        <a:rPr lang="en-US" sz="1600" b="1" u="none" strike="noStrike" dirty="0">
                          <a:effectLst/>
                          <a:latin typeface="Arial" panose="020B0604020202020204" pitchFamily="34" charset="0"/>
                          <a:cs typeface="Arial" panose="020B0604020202020204" pitchFamily="34" charset="0"/>
                        </a:rPr>
                        <a:t>=NULL   9854  1083   </a:t>
                      </a:r>
                      <a:r>
                        <a:rPr lang="en-US" sz="1600" b="1" u="none" strike="noStrike" dirty="0">
                          <a:solidFill>
                            <a:srgbClr val="00B050"/>
                          </a:solidFill>
                          <a:effectLst/>
                          <a:latin typeface="Arial" panose="020B0604020202020204" pitchFamily="34" charset="0"/>
                          <a:cs typeface="Arial" panose="020B0604020202020204" pitchFamily="34" charset="0"/>
                        </a:rPr>
                        <a:t>Street Check   </a:t>
                      </a:r>
                      <a:r>
                        <a:rPr lang="en-US" sz="1600" b="1" u="none" strike="noStrike" dirty="0">
                          <a:effectLst/>
                          <a:latin typeface="Arial" panose="020B0604020202020204" pitchFamily="34" charset="0"/>
                          <a:cs typeface="Arial" panose="020B0604020202020204" pitchFamily="34" charset="0"/>
                        </a:rPr>
                        <a:t>(0.0099   </a:t>
                      </a:r>
                      <a:r>
                        <a:rPr lang="en-US" sz="1600" b="1" u="none" strike="noStrike" dirty="0">
                          <a:solidFill>
                            <a:srgbClr val="00B050"/>
                          </a:solidFill>
                          <a:effectLst/>
                          <a:latin typeface="Arial" panose="020B0604020202020204" pitchFamily="34" charset="0"/>
                          <a:cs typeface="Arial" panose="020B0604020202020204" pitchFamily="34" charset="0"/>
                        </a:rPr>
                        <a:t>0.89</a:t>
                      </a:r>
                      <a:r>
                        <a:rPr lang="en-US" sz="1600" b="1" u="none" strike="noStrike" dirty="0">
                          <a:effectLst/>
                          <a:latin typeface="Arial" panose="020B0604020202020204" pitchFamily="34" charset="0"/>
                          <a:cs typeface="Arial" panose="020B0604020202020204" pitchFamily="34" charset="0"/>
                        </a:rPr>
                        <a:t>   0.045   0.0053   0.0026   0.047) *</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12)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13) Final.call.severity=3,4 5756  2159 GO Report (0.0073 0.059 0.62 0.0031 0.012 0.29)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26) Call.Type=911,ALARM CALL (NOT POLICE ALARM),TELEPHONE OTHER, NOT 911 3718  1125 GO Report (0.0086 0.048 0.7 0.0016 0.014 0.23)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27) Call.Type=ONVIEW 2038  1034 GO Report (0.0049 0.079 0.49 0.0059 0.0069 0.41)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108) Weapon.Type=None 1128   490 GO Report (0.0027 0.071 0.57 0.0062 0.008 0.35)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109) Weapon.Type=Club-Knuckles-Blackjack,Lethal Cutting Instrument,Handgun,Other Firearm 71    27 Arrest with GO or Supplemental (0.014 0.028 0.34 0 0 0.62)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14) Final.call.severity=1,3 1242   567 GO Report (0.017 0.046 0.54 0.0048 0.099 0.29)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15) Final.call.severity=2,4,5 6190  3116 Arrest with GO or Supplemental (0.011 0.044 0.41 0.0031 0.038 0.5)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30) Subject.Age.Group=-,1 - 17 747   336 GO Report (0.023 0.063 0.55 0.0013 0.037 0.33)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62) Final.call.urgency=2,4 4207  2161 Arrest with GO or Supplemental (0.0088 0.043 0.41 0.0043 0.044 0.49)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248) Weapon.Type=None,Club-Knuckles-Blackjack 1044   495 GO Report (0.0077 0.037 0.53 0.0067 0.037 0.39)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249) Weapon.Type=Lethal Cutting Instrument,Handgun,Other Firearm 88    37 Arrest with GO or Supplemental (0 0.034 0.34 0 0.045 0.58)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250) Weapon.Type=None,Handgun,Other Firearm 2884  1430 Arrest with GO or Supplemental (0.01 0.048 0.39 0.0035 0.045 0.5)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500) Officer.YOB=-,46 - 55,56 and Above 309   151 GO Report (0.0065 0.081 0.51 0.0032 0.039 0.36)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501) Officer.YOB=18 - 25,26 - 35,36 - 45 2575  1232 Arrest with GO or Supplemental (0.01 0.043 0.38 0.0035 0.046 0.52)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251) Weapon.Type=Club-Knuckles-Blackjack,Lethal Cutting Instrument 191    52 Arrest with GO or Supplemental (0 0.0052 0.2 0.0052 0.058 0.73)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63)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Final.call.urgency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9"/>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Aft>
                <a:spcPct val="0"/>
              </a:spcAft>
            </a:pPr>
            <a:r>
              <a:rPr lang="en-US" altLang="en-US" sz="10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n= 26042 </a:t>
            </a:r>
            <a:br>
              <a:rPr lang="en-US" altLang="en-US" sz="8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C00000"/>
                </a:solidFill>
                <a:latin typeface="Arial" panose="020B0604020202020204" pitchFamily="34" charset="0"/>
                <a:ea typeface="Times New Roman" panose="02020603050405020304" pitchFamily="18" charset="0"/>
                <a:cs typeface="Arial" panose="020B0604020202020204" pitchFamily="34" charset="0"/>
              </a:rPr>
              <a:t>Legend: </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node), split, n, loss, </a:t>
            </a:r>
            <a:r>
              <a:rPr lang="en-US" altLang="en-US" sz="1600" b="1" cap="none" dirty="0" err="1">
                <a:solidFill>
                  <a:srgbClr val="000000"/>
                </a:solidFill>
                <a:latin typeface="Arial" panose="020B0604020202020204" pitchFamily="34" charset="0"/>
                <a:ea typeface="Times New Roman" panose="02020603050405020304" pitchFamily="18" charset="0"/>
                <a:cs typeface="Arial" panose="020B0604020202020204" pitchFamily="34" charset="0"/>
              </a:rPr>
              <a:t>yval</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600" b="1" cap="none" dirty="0" err="1">
                <a:solidFill>
                  <a:srgbClr val="000000"/>
                </a:solidFill>
                <a:latin typeface="Arial" panose="020B0604020202020204" pitchFamily="34" charset="0"/>
                <a:ea typeface="Times New Roman" panose="02020603050405020304" pitchFamily="18" charset="0"/>
                <a:cs typeface="Arial" panose="020B0604020202020204" pitchFamily="34" charset="0"/>
              </a:rPr>
              <a:t>yprob</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1700494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D1C86-70FA-FD40-99D8-727B1F43AB1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972BBF7-4950-CD4F-AE10-764ACC40F7C0}"/>
              </a:ext>
            </a:extLst>
          </p:cNvPr>
          <p:cNvSpPr>
            <a:spLocks noGrp="1"/>
          </p:cNvSpPr>
          <p:nvPr>
            <p:ph idx="1"/>
          </p:nvPr>
        </p:nvSpPr>
        <p:spPr>
          <a:xfrm>
            <a:off x="581192" y="1192276"/>
            <a:ext cx="11029615" cy="4850178"/>
          </a:xfrm>
        </p:spPr>
        <p:txBody>
          <a:bodyPr>
            <a:normAutofit lnSpcReduction="10000"/>
          </a:bodyPr>
          <a:lstStyle/>
          <a:p>
            <a:r>
              <a:rPr lang="en-US" sz="2000" dirty="0"/>
              <a:t>Introduction</a:t>
            </a:r>
          </a:p>
          <a:p>
            <a:pPr lvl="1"/>
            <a:r>
              <a:rPr lang="en-US" sz="1800" dirty="0"/>
              <a:t>Why this data set?</a:t>
            </a:r>
          </a:p>
          <a:p>
            <a:pPr lvl="1"/>
            <a:r>
              <a:rPr lang="en-US" sz="1800" dirty="0"/>
              <a:t>Background – Policies &amp; Overview</a:t>
            </a:r>
          </a:p>
          <a:p>
            <a:pPr lvl="1"/>
            <a:r>
              <a:rPr lang="en-US" sz="1800" dirty="0"/>
              <a:t>Dataset description</a:t>
            </a:r>
          </a:p>
          <a:p>
            <a:r>
              <a:rPr lang="en-US" sz="2000" dirty="0"/>
              <a:t>Exploratory Analysis</a:t>
            </a:r>
          </a:p>
          <a:p>
            <a:pPr lvl="1"/>
            <a:r>
              <a:rPr lang="en-US" sz="1800" dirty="0"/>
              <a:t>Inferential stats from PDF</a:t>
            </a:r>
          </a:p>
          <a:p>
            <a:pPr lvl="1"/>
            <a:r>
              <a:rPr lang="en-US" sz="1800" dirty="0"/>
              <a:t>Data cleaning</a:t>
            </a:r>
          </a:p>
          <a:p>
            <a:pPr lvl="1"/>
            <a:r>
              <a:rPr lang="en-US" sz="1800" dirty="0"/>
              <a:t>Data proportions</a:t>
            </a:r>
          </a:p>
          <a:p>
            <a:r>
              <a:rPr lang="en-US" sz="2000" dirty="0"/>
              <a:t>Modeling</a:t>
            </a:r>
          </a:p>
          <a:p>
            <a:pPr lvl="1"/>
            <a:r>
              <a:rPr lang="en-US" sz="1800" dirty="0"/>
              <a:t>LCA</a:t>
            </a:r>
          </a:p>
          <a:p>
            <a:pPr lvl="1"/>
            <a:r>
              <a:rPr lang="en-US" sz="1800" dirty="0"/>
              <a:t>Classification trees</a:t>
            </a:r>
          </a:p>
          <a:p>
            <a:r>
              <a:rPr lang="en-US" sz="2000" dirty="0"/>
              <a:t>Results</a:t>
            </a:r>
          </a:p>
        </p:txBody>
      </p:sp>
    </p:spTree>
    <p:extLst>
      <p:ext uri="{BB962C8B-B14F-4D97-AF65-F5344CB8AC3E}">
        <p14:creationId xmlns:p14="http://schemas.microsoft.com/office/powerpoint/2010/main" val="1294125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extLst/>
          </p:nvPr>
        </p:nvGraphicFramePr>
        <p:xfrm>
          <a:off x="921051" y="1419318"/>
          <a:ext cx="10524058" cy="4713936"/>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 Call.Type=NULL 9854  1083 Street Check (0.0099 0.89 0.045 0.0053 0.0026 0.047)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12) </a:t>
                      </a:r>
                      <a:r>
                        <a:rPr lang="en-US" sz="1000" b="1" u="none" strike="noStrike" dirty="0" err="1">
                          <a:effectLst/>
                          <a:latin typeface="Arial" panose="020B0604020202020204" pitchFamily="34" charset="0"/>
                          <a:cs typeface="Arial" panose="020B0604020202020204" pitchFamily="34" charset="0"/>
                        </a:rPr>
                        <a:t>Final.call.severity</a:t>
                      </a:r>
                      <a:r>
                        <a:rPr lang="en-US" sz="1000" b="1" u="none" strike="noStrike" dirty="0">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200" b="1" u="none" strike="noStrike" dirty="0">
                          <a:effectLst/>
                          <a:latin typeface="Arial" panose="020B0604020202020204" pitchFamily="34" charset="0"/>
                          <a:cs typeface="Arial" panose="020B0604020202020204" pitchFamily="34" charset="0"/>
                        </a:rPr>
                        <a:t> </a:t>
                      </a:r>
                      <a:r>
                        <a:rPr lang="en-US" sz="1100" b="1" u="none" strike="noStrike" dirty="0">
                          <a:effectLst/>
                          <a:latin typeface="Arial" panose="020B0604020202020204" pitchFamily="34" charset="0"/>
                          <a:cs typeface="Arial" panose="020B0604020202020204" pitchFamily="34" charset="0"/>
                        </a:rPr>
                        <a:t>  </a:t>
                      </a:r>
                      <a:r>
                        <a:rPr lang="en-US" sz="1200" b="1" u="none" strike="noStrike" dirty="0">
                          <a:effectLst/>
                          <a:latin typeface="Arial" panose="020B0604020202020204" pitchFamily="34" charset="0"/>
                          <a:cs typeface="Arial" panose="020B0604020202020204" pitchFamily="34" charset="0"/>
                        </a:rPr>
                        <a:t>   13) </a:t>
                      </a:r>
                      <a:r>
                        <a:rPr lang="en-US" sz="1200" b="1" u="none" strike="noStrike" dirty="0" err="1">
                          <a:effectLst/>
                          <a:latin typeface="Arial" panose="020B0604020202020204" pitchFamily="34" charset="0"/>
                          <a:cs typeface="Arial" panose="020B0604020202020204" pitchFamily="34" charset="0"/>
                        </a:rPr>
                        <a:t>Final.call.severity</a:t>
                      </a:r>
                      <a:r>
                        <a:rPr lang="en-US" sz="1200" b="1" u="none" strike="noStrike" dirty="0">
                          <a:effectLst/>
                          <a:latin typeface="Arial" panose="020B0604020202020204" pitchFamily="34" charset="0"/>
                          <a:cs typeface="Arial" panose="020B0604020202020204" pitchFamily="34" charset="0"/>
                        </a:rPr>
                        <a:t>=3,4    5756  2159   </a:t>
                      </a:r>
                      <a:r>
                        <a:rPr lang="en-US" sz="1200" b="1" u="none" strike="noStrike" dirty="0">
                          <a:solidFill>
                            <a:srgbClr val="A07F08"/>
                          </a:solidFill>
                          <a:effectLst/>
                          <a:latin typeface="Arial" panose="020B0604020202020204" pitchFamily="34" charset="0"/>
                          <a:cs typeface="Arial" panose="020B0604020202020204" pitchFamily="34" charset="0"/>
                        </a:rPr>
                        <a:t>GO Report   </a:t>
                      </a:r>
                      <a:r>
                        <a:rPr lang="en-US" sz="1200" b="1" u="none" strike="noStrike" dirty="0">
                          <a:effectLst/>
                          <a:latin typeface="Arial" panose="020B0604020202020204" pitchFamily="34" charset="0"/>
                          <a:cs typeface="Arial" panose="020B0604020202020204" pitchFamily="34" charset="0"/>
                        </a:rPr>
                        <a:t>(0.0073 0.059   </a:t>
                      </a:r>
                      <a:r>
                        <a:rPr lang="en-US" sz="1200" b="1" u="none" strike="noStrike" dirty="0">
                          <a:solidFill>
                            <a:srgbClr val="A07F08"/>
                          </a:solidFill>
                          <a:effectLst/>
                          <a:latin typeface="Arial" panose="020B0604020202020204" pitchFamily="34" charset="0"/>
                          <a:cs typeface="Arial" panose="020B0604020202020204" pitchFamily="34" charset="0"/>
                        </a:rPr>
                        <a:t>0.62  </a:t>
                      </a:r>
                      <a:r>
                        <a:rPr lang="en-US" sz="1200" b="1" u="none" strike="noStrike" dirty="0">
                          <a:effectLst/>
                          <a:latin typeface="Arial" panose="020B0604020202020204" pitchFamily="34" charset="0"/>
                          <a:cs typeface="Arial" panose="020B0604020202020204" pitchFamily="34" charset="0"/>
                        </a:rPr>
                        <a:t> 0.0031 0.012 0.29)  </a:t>
                      </a:r>
                      <a:endParaRPr lang="en-US" sz="12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marL="914400" indent="-914400" algn="l" fontAlgn="ctr"/>
                      <a:r>
                        <a:rPr lang="en-US" sz="1600" b="1" u="none" strike="noStrike" dirty="0">
                          <a:effectLst/>
                          <a:latin typeface="Arial" panose="020B0604020202020204" pitchFamily="34" charset="0"/>
                          <a:cs typeface="Arial" panose="020B0604020202020204" pitchFamily="34" charset="0"/>
                        </a:rPr>
                        <a:t>      26) </a:t>
                      </a:r>
                      <a:r>
                        <a:rPr lang="en-US" sz="1600" b="1" u="none" strike="noStrike" dirty="0" err="1">
                          <a:effectLst/>
                          <a:latin typeface="Arial" panose="020B0604020202020204" pitchFamily="34" charset="0"/>
                          <a:cs typeface="Arial" panose="020B0604020202020204" pitchFamily="34" charset="0"/>
                        </a:rPr>
                        <a:t>Call.Type</a:t>
                      </a:r>
                      <a:r>
                        <a:rPr lang="en-US" sz="1600" b="1" u="none" strike="noStrike" dirty="0">
                          <a:effectLst/>
                          <a:latin typeface="Arial" panose="020B0604020202020204" pitchFamily="34" charset="0"/>
                          <a:cs typeface="Arial" panose="020B0604020202020204" pitchFamily="34" charset="0"/>
                        </a:rPr>
                        <a:t>=   911,ALARM CALL (NOT POLICE ALARM),TELEPHONE OTHER, NOT 911                              3718  1125    </a:t>
                      </a:r>
                      <a:r>
                        <a:rPr lang="en-US" sz="1600" b="1" u="none" strike="noStrike" dirty="0">
                          <a:solidFill>
                            <a:srgbClr val="A07F08"/>
                          </a:solidFill>
                          <a:effectLst/>
                          <a:latin typeface="Arial" panose="020B0604020202020204" pitchFamily="34" charset="0"/>
                          <a:cs typeface="Arial" panose="020B0604020202020204" pitchFamily="34" charset="0"/>
                        </a:rPr>
                        <a:t>GO Report</a:t>
                      </a:r>
                      <a:r>
                        <a:rPr lang="en-US" sz="1600" b="1" u="none" strike="noStrike" dirty="0">
                          <a:solidFill>
                            <a:srgbClr val="A8A400"/>
                          </a:solidFill>
                          <a:effectLst/>
                          <a:latin typeface="Arial" panose="020B0604020202020204" pitchFamily="34" charset="0"/>
                          <a:cs typeface="Arial" panose="020B0604020202020204" pitchFamily="34" charset="0"/>
                        </a:rPr>
                        <a:t>   </a:t>
                      </a:r>
                      <a:r>
                        <a:rPr lang="en-US" sz="1600" b="1" u="none" strike="noStrike" dirty="0">
                          <a:effectLst/>
                          <a:latin typeface="Arial" panose="020B0604020202020204" pitchFamily="34" charset="0"/>
                          <a:cs typeface="Arial" panose="020B0604020202020204" pitchFamily="34" charset="0"/>
                        </a:rPr>
                        <a:t>(0.0086   0.048   </a:t>
                      </a:r>
                      <a:r>
                        <a:rPr lang="en-US" sz="1600" b="1" u="none" strike="noStrike" dirty="0">
                          <a:solidFill>
                            <a:srgbClr val="A07F08"/>
                          </a:solidFill>
                          <a:effectLst/>
                          <a:latin typeface="Arial" panose="020B0604020202020204" pitchFamily="34" charset="0"/>
                          <a:cs typeface="Arial" panose="020B0604020202020204" pitchFamily="34" charset="0"/>
                        </a:rPr>
                        <a:t>0.70</a:t>
                      </a:r>
                      <a:r>
                        <a:rPr lang="en-US" sz="1600" b="1" u="none" strike="noStrike" dirty="0">
                          <a:effectLst/>
                          <a:latin typeface="Arial" panose="020B0604020202020204" pitchFamily="34" charset="0"/>
                          <a:cs typeface="Arial" panose="020B0604020202020204" pitchFamily="34" charset="0"/>
                        </a:rPr>
                        <a:t>   0.0016   0.014   0.23) *</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600" b="1" u="none" strike="noStrike" dirty="0">
                          <a:effectLst/>
                          <a:latin typeface="Arial" panose="020B0604020202020204" pitchFamily="34" charset="0"/>
                          <a:cs typeface="Arial" panose="020B0604020202020204" pitchFamily="34" charset="0"/>
                        </a:rPr>
                        <a:t>      27) </a:t>
                      </a:r>
                      <a:r>
                        <a:rPr lang="en-US" sz="1600" b="1" u="none" strike="noStrike" dirty="0" err="1">
                          <a:effectLst/>
                          <a:latin typeface="Arial" panose="020B0604020202020204" pitchFamily="34" charset="0"/>
                          <a:cs typeface="Arial" panose="020B0604020202020204" pitchFamily="34" charset="0"/>
                        </a:rPr>
                        <a:t>Call.Type</a:t>
                      </a:r>
                      <a:r>
                        <a:rPr lang="en-US" sz="1600" b="1" u="none" strike="noStrike" dirty="0">
                          <a:effectLst/>
                          <a:latin typeface="Arial" panose="020B0604020202020204" pitchFamily="34" charset="0"/>
                          <a:cs typeface="Arial" panose="020B0604020202020204" pitchFamily="34" charset="0"/>
                        </a:rPr>
                        <a:t>= ONVIEW    2038  1034    </a:t>
                      </a:r>
                      <a:r>
                        <a:rPr lang="en-US" sz="1600" b="1" u="none" strike="noStrike" dirty="0">
                          <a:solidFill>
                            <a:srgbClr val="A07F08"/>
                          </a:solidFill>
                          <a:effectLst/>
                          <a:latin typeface="Arial" panose="020B0604020202020204" pitchFamily="34" charset="0"/>
                          <a:cs typeface="Arial" panose="020B0604020202020204" pitchFamily="34" charset="0"/>
                        </a:rPr>
                        <a:t>GO Report  </a:t>
                      </a:r>
                      <a:r>
                        <a:rPr lang="en-US" sz="1600" b="1" u="none" strike="noStrike" dirty="0">
                          <a:effectLst/>
                          <a:latin typeface="Arial" panose="020B0604020202020204" pitchFamily="34" charset="0"/>
                          <a:cs typeface="Arial" panose="020B0604020202020204" pitchFamily="34" charset="0"/>
                        </a:rPr>
                        <a:t>(0.0049   0.079   </a:t>
                      </a:r>
                      <a:r>
                        <a:rPr lang="en-US" sz="1600" b="1" u="none" strike="noStrike" dirty="0">
                          <a:solidFill>
                            <a:srgbClr val="A07F08"/>
                          </a:solidFill>
                          <a:effectLst/>
                          <a:latin typeface="Arial" panose="020B0604020202020204" pitchFamily="34" charset="0"/>
                          <a:cs typeface="Arial" panose="020B0604020202020204" pitchFamily="34" charset="0"/>
                        </a:rPr>
                        <a:t>0.49</a:t>
                      </a:r>
                      <a:r>
                        <a:rPr lang="en-US" sz="1600" b="1" u="none" strike="noStrike" dirty="0">
                          <a:effectLst/>
                          <a:latin typeface="Arial" panose="020B0604020202020204" pitchFamily="34" charset="0"/>
                          <a:cs typeface="Arial" panose="020B0604020202020204" pitchFamily="34" charset="0"/>
                        </a:rPr>
                        <a:t>   0.0059   0.0069   0.41)  </a:t>
                      </a:r>
                      <a:endParaRPr lang="en-US" sz="16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108)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=None 1128   490 GO Report (0.0027 0.071 0.57 0.0062 0.008 0.35)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109)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=Club-Knuckles-</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Blackjack,Lethal</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Cutting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Instrument,Handgun,Other</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Firearm 71    27 Arrest with GO or Supplemental (0.014 0.028 0.34 0 0 0.62)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14)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=1,3 1242   567 GO Report (0.017 0.046 0.54 0.0048 0.099 0.29)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15)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=2,4,5 6190  3116 Arrest with GO or Supplemental (0.011 0.044 0.41 0.0031 0.038 0.5)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30) Subject.Age.Group=-,1 - 17 747   336 GO Report (0.023 0.063 0.55 0.0013 0.037 0.33)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62)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Final.call.urgency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=2,4 4207  2161 Arrest with GO or Supplemental (0.0088 0.043 0.41 0.0043 0.044 0.49)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248) Weapon.Type=None,Club-Knuckles-Blackjack 1044   495 GO Report (0.0077 0.037 0.53 0.0067 0.037 0.39)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249)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=Lethal Cutting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Instrument,Handgun,Other</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Firearm 88    37 Arrest with GO or Supplemental (0 0.034 0.34 0 0.045 0.58)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250)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None,Handgun,Other</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Firearm 2884  1430 Arrest with GO or Supplemental (0.01 0.048 0.39 0.0035 0.045 0.5)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500)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Officer.YOB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=-,46 - 55,56 and Above 309   151 GO Report (0.0065 0.081 0.51 0.0032 0.039 0.36)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501)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Officer.YOB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=18 - 25,26 - 35,36 - 45 2575  1232 Arrest with GO or Supplemental (0.01 0.043 0.38 0.0035 0.046 0.52)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251)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=Club-Knuckles-</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Blackjack,Lethal</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Cutting Instrument 191    52 Arrest with GO or Supplemental (0 0.0052 0.2 0.0052 0.058 0.73)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63)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Final.call.urgency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Aft>
                <a:spcPct val="0"/>
              </a:spcAf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 26042 </a:t>
            </a:r>
            <a:b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cs typeface="Arial" panose="020B0604020202020204" pitchFamily="34" charset="0"/>
              </a:rPr>
              <a:t>Legend: </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node), split, n, loss,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yval</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yprob</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1817596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endParaRPr lang="en-US" dirty="0"/>
          </a:p>
        </p:txBody>
      </p:sp>
      <p:pic>
        <p:nvPicPr>
          <p:cNvPr id="3" name="Picture 2" descr="A close up of a map&#10;&#10;Description generated with very high confidence">
            <a:extLst>
              <a:ext uri="{FF2B5EF4-FFF2-40B4-BE49-F238E27FC236}">
                <a16:creationId xmlns:a16="http://schemas.microsoft.com/office/drawing/2014/main" id="{CEF54B74-36B0-4579-AC99-D1ADC97D907F}"/>
              </a:ext>
            </a:extLst>
          </p:cNvPr>
          <p:cNvPicPr>
            <a:picLocks noChangeAspect="1"/>
          </p:cNvPicPr>
          <p:nvPr/>
        </p:nvPicPr>
        <p:blipFill rotWithShape="1">
          <a:blip r:embed="rId2"/>
          <a:srcRect t="3355" b="1530"/>
          <a:stretch/>
        </p:blipFill>
        <p:spPr>
          <a:xfrm>
            <a:off x="797442" y="564603"/>
            <a:ext cx="10855842" cy="5550195"/>
          </a:xfrm>
          <a:prstGeom prst="rect">
            <a:avLst/>
          </a:prstGeom>
        </p:spPr>
      </p:pic>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
        <p:nvSpPr>
          <p:cNvPr id="5" name="Rectangle 4">
            <a:extLst>
              <a:ext uri="{FF2B5EF4-FFF2-40B4-BE49-F238E27FC236}">
                <a16:creationId xmlns:a16="http://schemas.microsoft.com/office/drawing/2014/main" id="{E0CA6311-A64B-49B0-8EDB-839227BC1927}"/>
              </a:ext>
            </a:extLst>
          </p:cNvPr>
          <p:cNvSpPr/>
          <p:nvPr/>
        </p:nvSpPr>
        <p:spPr>
          <a:xfrm>
            <a:off x="961534" y="5062194"/>
            <a:ext cx="8074045" cy="102432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6" name="Rectangle 5">
            <a:extLst>
              <a:ext uri="{FF2B5EF4-FFF2-40B4-BE49-F238E27FC236}">
                <a16:creationId xmlns:a16="http://schemas.microsoft.com/office/drawing/2014/main" id="{857B7364-1C9E-4BC1-AE11-6CFAFBD06633}"/>
              </a:ext>
            </a:extLst>
          </p:cNvPr>
          <p:cNvSpPr/>
          <p:nvPr/>
        </p:nvSpPr>
        <p:spPr>
          <a:xfrm>
            <a:off x="538716" y="4037871"/>
            <a:ext cx="8074045" cy="102432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8" name="Rectangle 7">
            <a:extLst>
              <a:ext uri="{FF2B5EF4-FFF2-40B4-BE49-F238E27FC236}">
                <a16:creationId xmlns:a16="http://schemas.microsoft.com/office/drawing/2014/main" id="{5D006B4F-72C1-4C9E-A60B-38102EC7F930}"/>
              </a:ext>
            </a:extLst>
          </p:cNvPr>
          <p:cNvSpPr/>
          <p:nvPr/>
        </p:nvSpPr>
        <p:spPr>
          <a:xfrm>
            <a:off x="9926425" y="4656841"/>
            <a:ext cx="2100410" cy="1396739"/>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9" name="Rectangle 8">
            <a:extLst>
              <a:ext uri="{FF2B5EF4-FFF2-40B4-BE49-F238E27FC236}">
                <a16:creationId xmlns:a16="http://schemas.microsoft.com/office/drawing/2014/main" id="{B4B2BBBE-51FA-4AF0-8F6A-D14FF839CE2D}"/>
              </a:ext>
            </a:extLst>
          </p:cNvPr>
          <p:cNvSpPr/>
          <p:nvPr/>
        </p:nvSpPr>
        <p:spPr>
          <a:xfrm>
            <a:off x="10444900" y="3054286"/>
            <a:ext cx="1125240" cy="160255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0" name="Rectangle 9">
            <a:extLst>
              <a:ext uri="{FF2B5EF4-FFF2-40B4-BE49-F238E27FC236}">
                <a16:creationId xmlns:a16="http://schemas.microsoft.com/office/drawing/2014/main" id="{F2F87A77-F576-40F1-8C83-C09DAFA787B2}"/>
              </a:ext>
            </a:extLst>
          </p:cNvPr>
          <p:cNvSpPr/>
          <p:nvPr/>
        </p:nvSpPr>
        <p:spPr>
          <a:xfrm>
            <a:off x="1216058" y="3101420"/>
            <a:ext cx="7188247" cy="93645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1" name="Rectangle 10">
            <a:extLst>
              <a:ext uri="{FF2B5EF4-FFF2-40B4-BE49-F238E27FC236}">
                <a16:creationId xmlns:a16="http://schemas.microsoft.com/office/drawing/2014/main" id="{28C5FC90-B34F-4ACE-A61A-C73653A40B79}"/>
              </a:ext>
            </a:extLst>
          </p:cNvPr>
          <p:cNvSpPr/>
          <p:nvPr/>
        </p:nvSpPr>
        <p:spPr>
          <a:xfrm>
            <a:off x="491581" y="2566759"/>
            <a:ext cx="7188247" cy="5346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2" name="Rectangle 11">
            <a:extLst>
              <a:ext uri="{FF2B5EF4-FFF2-40B4-BE49-F238E27FC236}">
                <a16:creationId xmlns:a16="http://schemas.microsoft.com/office/drawing/2014/main" id="{825CC037-83AD-489C-AE2A-DBAA590A81B9}"/>
              </a:ext>
            </a:extLst>
          </p:cNvPr>
          <p:cNvSpPr/>
          <p:nvPr/>
        </p:nvSpPr>
        <p:spPr>
          <a:xfrm>
            <a:off x="1187777" y="2032097"/>
            <a:ext cx="5419364" cy="5346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3" name="Rectangle 12">
            <a:extLst>
              <a:ext uri="{FF2B5EF4-FFF2-40B4-BE49-F238E27FC236}">
                <a16:creationId xmlns:a16="http://schemas.microsoft.com/office/drawing/2014/main" id="{8000834E-A2FA-4F99-8E0D-C1EF03E3D5E8}"/>
              </a:ext>
            </a:extLst>
          </p:cNvPr>
          <p:cNvSpPr/>
          <p:nvPr/>
        </p:nvSpPr>
        <p:spPr>
          <a:xfrm>
            <a:off x="1187777" y="1787268"/>
            <a:ext cx="3161877" cy="26733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4" name="Rectangle 13">
            <a:extLst>
              <a:ext uri="{FF2B5EF4-FFF2-40B4-BE49-F238E27FC236}">
                <a16:creationId xmlns:a16="http://schemas.microsoft.com/office/drawing/2014/main" id="{3CD5934A-5D51-4AC5-A024-16453142224F}"/>
              </a:ext>
            </a:extLst>
          </p:cNvPr>
          <p:cNvSpPr/>
          <p:nvPr/>
        </p:nvSpPr>
        <p:spPr>
          <a:xfrm>
            <a:off x="9483365" y="3178067"/>
            <a:ext cx="742362" cy="215444"/>
          </a:xfrm>
          <a:prstGeom prst="rect">
            <a:avLst/>
          </a:prstGeom>
          <a:solidFill>
            <a:schemeClr val="bg1"/>
          </a:solidFill>
        </p:spPr>
        <p:txBody>
          <a:bodyPr wrap="square" lIns="0" rIns="0">
            <a:spAutoFit/>
          </a:bodyPr>
          <a:lstStyle/>
          <a:p>
            <a:r>
              <a:rPr lang="en-US" sz="800" dirty="0" err="1"/>
              <a:t>Final.call.urgency</a:t>
            </a:r>
            <a:endParaRPr lang="en-US" sz="800" dirty="0"/>
          </a:p>
        </p:txBody>
      </p:sp>
      <p:sp>
        <p:nvSpPr>
          <p:cNvPr id="15" name="Rectangle 14">
            <a:extLst>
              <a:ext uri="{FF2B5EF4-FFF2-40B4-BE49-F238E27FC236}">
                <a16:creationId xmlns:a16="http://schemas.microsoft.com/office/drawing/2014/main" id="{BBB8785F-0A67-4C1E-8A0E-212C66A9DF73}"/>
              </a:ext>
            </a:extLst>
          </p:cNvPr>
          <p:cNvSpPr/>
          <p:nvPr/>
        </p:nvSpPr>
        <p:spPr>
          <a:xfrm>
            <a:off x="6680461" y="2137977"/>
            <a:ext cx="742362" cy="215444"/>
          </a:xfrm>
          <a:prstGeom prst="rect">
            <a:avLst/>
          </a:prstGeom>
          <a:solidFill>
            <a:schemeClr val="bg1"/>
          </a:solidFill>
        </p:spPr>
        <p:txBody>
          <a:bodyPr wrap="square" lIns="0" rIns="0">
            <a:spAutoFit/>
          </a:bodyPr>
          <a:lstStyle/>
          <a:p>
            <a:r>
              <a:rPr lang="en-US" sz="800" dirty="0" err="1"/>
              <a:t>Final.call.severity</a:t>
            </a:r>
            <a:endParaRPr lang="en-US" sz="800" dirty="0"/>
          </a:p>
        </p:txBody>
      </p:sp>
      <p:sp>
        <p:nvSpPr>
          <p:cNvPr id="16" name="Rectangle 15">
            <a:extLst>
              <a:ext uri="{FF2B5EF4-FFF2-40B4-BE49-F238E27FC236}">
                <a16:creationId xmlns:a16="http://schemas.microsoft.com/office/drawing/2014/main" id="{2AFA2436-3769-4F5B-90C2-8752A8F3AB20}"/>
              </a:ext>
            </a:extLst>
          </p:cNvPr>
          <p:cNvSpPr/>
          <p:nvPr/>
        </p:nvSpPr>
        <p:spPr>
          <a:xfrm>
            <a:off x="4653862" y="1621485"/>
            <a:ext cx="742362" cy="215444"/>
          </a:xfrm>
          <a:prstGeom prst="rect">
            <a:avLst/>
          </a:prstGeom>
          <a:solidFill>
            <a:schemeClr val="bg1"/>
          </a:solidFill>
        </p:spPr>
        <p:txBody>
          <a:bodyPr wrap="square" lIns="0" rIns="0">
            <a:spAutoFit/>
          </a:bodyPr>
          <a:lstStyle/>
          <a:p>
            <a:r>
              <a:rPr lang="en-US" sz="800" dirty="0" err="1"/>
              <a:t>Final.call.urgency</a:t>
            </a:r>
            <a:endParaRPr lang="en-US" sz="800" dirty="0"/>
          </a:p>
        </p:txBody>
      </p:sp>
      <p:sp>
        <p:nvSpPr>
          <p:cNvPr id="17" name="Rectangle 16">
            <a:extLst>
              <a:ext uri="{FF2B5EF4-FFF2-40B4-BE49-F238E27FC236}">
                <a16:creationId xmlns:a16="http://schemas.microsoft.com/office/drawing/2014/main" id="{2BB721DC-0B99-4998-98BF-D7981EC6A966}"/>
              </a:ext>
            </a:extLst>
          </p:cNvPr>
          <p:cNvSpPr/>
          <p:nvPr/>
        </p:nvSpPr>
        <p:spPr>
          <a:xfrm>
            <a:off x="8570796" y="4999804"/>
            <a:ext cx="1000931" cy="215444"/>
          </a:xfrm>
          <a:prstGeom prst="rect">
            <a:avLst/>
          </a:prstGeom>
          <a:noFill/>
        </p:spPr>
        <p:txBody>
          <a:bodyPr wrap="square" lIns="0" rIns="0">
            <a:spAutoFit/>
          </a:bodyPr>
          <a:lstStyle/>
          <a:p>
            <a:pPr algn="ctr"/>
            <a:r>
              <a:rPr lang="en-US" sz="800" b="1" dirty="0">
                <a:latin typeface="Arial" panose="020B0604020202020204" pitchFamily="34" charset="0"/>
                <a:cs typeface="Arial" panose="020B0604020202020204" pitchFamily="34" charset="0"/>
              </a:rPr>
              <a:t>3,4,5</a:t>
            </a:r>
            <a:endParaRPr lang="en-US" sz="800" dirty="0"/>
          </a:p>
        </p:txBody>
      </p:sp>
    </p:spTree>
    <p:extLst>
      <p:ext uri="{BB962C8B-B14F-4D97-AF65-F5344CB8AC3E}">
        <p14:creationId xmlns:p14="http://schemas.microsoft.com/office/powerpoint/2010/main" val="1394241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extLst/>
          </p:nvPr>
        </p:nvGraphicFramePr>
        <p:xfrm>
          <a:off x="921051" y="1419318"/>
          <a:ext cx="10524058" cy="4390484"/>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 Call.Type=NULL 9854  1083 Street Check (0.0099 0.89 0.045 0.0053 0.0026 0.047)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12)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13) Final.call.severity=3,4 5756  2159 GO Report (0.0073 0.059 0.62 0.0031 0.012 0.29)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26) Call.Type=911,ALARM CALL (NOT POLICE ALARM),TELEPHONE OTHER, NOT 911 3718  1125 GO Report (0.0086 0.048 0.7 0.0016 0.014 0.23)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27) Call.Type=ONVIEW 2038  1034 GO Report (0.0049 0.079 0.49 0.0059 0.0069 0.41)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108) Weapon.Type=None 1128   490 GO Report (0.0027 0.071 0.57 0.0062 0.008 0.35)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109) Weapon.Type=Club-Knuckles-Blackjack,Lethal Cutting Instrument,Handgun,Other Firearm 71    27 Arrest with GO or Supplemental (0.014 0.028 0.34 0 0 0.62)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14)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=1,3 1242   567 GO Report (0.017 0.046 0.54 0.0048 0.099 0.29)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15) Final.call.severity=2,4,5 6190  3116 Arrest with GO or Supplemental (0.011 0.044 0.41 0.0031 0.038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30)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Subject.Age.Group</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=-,1 - 17 747   336 GO Report (0.023 0.063 0.55 0.0013 0.037 0.33)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62) </a:t>
                      </a:r>
                      <a:r>
                        <a:rPr lang="en-US" sz="1000" b="1" u="none" strike="noStrike" dirty="0" err="1">
                          <a:effectLst/>
                          <a:latin typeface="Arial" panose="020B0604020202020204" pitchFamily="34" charset="0"/>
                          <a:cs typeface="Arial" panose="020B0604020202020204" pitchFamily="34" charset="0"/>
                        </a:rPr>
                        <a:t>Final.call.urgency</a:t>
                      </a:r>
                      <a:r>
                        <a:rPr lang="en-US" sz="1000" b="1" u="none" strike="noStrike" dirty="0">
                          <a:effectLst/>
                          <a:latin typeface="Arial" panose="020B0604020202020204" pitchFamily="34" charset="0"/>
                          <a:cs typeface="Arial" panose="020B0604020202020204" pitchFamily="34" charset="0"/>
                        </a:rPr>
                        <a:t>=2,4 4207  2161 Arrest with GO or Supplemental (0.0088 0.043 0.41 0.0043 0.044 0.49)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248)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None,Club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-Knuckles-Blackjack 1044   495 GO Report (0.0077 0.037 0.53 0.0067 0.037 0.39)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249)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=Lethal Cutting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Instrument,Handgun,Other</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Firearm 88    37 Arrest with GO or Supplemental (0 0.034 0.34 0 0.045 0.58)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250) Weapon.Type=None,Handgun,Other Firearm 2884  1430 Arrest with GO or Supplemental (0.01 0.048 0.39 0.0035 0.045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500)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Officer.YOB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=-,46 - 55,56 and Above 309   151 GO Report (0.0065 0.081 0.51 0.0032 0.039 0.36)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274320">
                <a:tc>
                  <a:txBody>
                    <a:bodyPr/>
                    <a:lstStyle/>
                    <a:p>
                      <a:pPr algn="l" fontAlgn="ctr"/>
                      <a:r>
                        <a:rPr lang="en-US" sz="1400" b="1" u="none" strike="noStrike" dirty="0">
                          <a:effectLst/>
                          <a:latin typeface="Arial" panose="020B0604020202020204" pitchFamily="34" charset="0"/>
                          <a:cs typeface="Arial" panose="020B0604020202020204" pitchFamily="34" charset="0"/>
                        </a:rPr>
                        <a:t>           501) </a:t>
                      </a:r>
                      <a:r>
                        <a:rPr lang="en-US" sz="1400" b="1" u="none" strike="noStrike" dirty="0" err="1">
                          <a:effectLst/>
                          <a:latin typeface="Arial" panose="020B0604020202020204" pitchFamily="34" charset="0"/>
                          <a:cs typeface="Arial" panose="020B0604020202020204" pitchFamily="34" charset="0"/>
                        </a:rPr>
                        <a:t>Officer.YOB</a:t>
                      </a:r>
                      <a:r>
                        <a:rPr lang="en-US" sz="1400" b="1" u="none" strike="noStrike" dirty="0">
                          <a:effectLst/>
                          <a:latin typeface="Arial" panose="020B0604020202020204" pitchFamily="34" charset="0"/>
                          <a:cs typeface="Arial" panose="020B0604020202020204" pitchFamily="34" charset="0"/>
                        </a:rPr>
                        <a:t>=18 - 25,26 - 35,36 - 45 2575  1232 </a:t>
                      </a:r>
                      <a:r>
                        <a:rPr lang="en-US" sz="1400" b="1" u="none" strike="noStrike" dirty="0">
                          <a:solidFill>
                            <a:srgbClr val="C00000"/>
                          </a:solidFill>
                          <a:effectLst/>
                          <a:latin typeface="Arial" panose="020B0604020202020204" pitchFamily="34" charset="0"/>
                          <a:cs typeface="Arial" panose="020B0604020202020204" pitchFamily="34" charset="0"/>
                        </a:rPr>
                        <a:t>Arrest with GO or Supplemental </a:t>
                      </a:r>
                      <a:r>
                        <a:rPr lang="en-US" sz="1400" b="1" u="none" strike="noStrike" dirty="0">
                          <a:effectLst/>
                          <a:latin typeface="Arial" panose="020B0604020202020204" pitchFamily="34" charset="0"/>
                          <a:cs typeface="Arial" panose="020B0604020202020204" pitchFamily="34" charset="0"/>
                        </a:rPr>
                        <a:t>(</a:t>
                      </a:r>
                      <a:r>
                        <a:rPr lang="en-US" sz="1400" b="1" u="none" strike="noStrike" dirty="0">
                          <a:solidFill>
                            <a:schemeClr val="tx1">
                              <a:lumMod val="95000"/>
                              <a:lumOff val="5000"/>
                            </a:schemeClr>
                          </a:solidFill>
                          <a:effectLst/>
                          <a:latin typeface="Arial" panose="020B0604020202020204" pitchFamily="34" charset="0"/>
                          <a:cs typeface="Arial" panose="020B0604020202020204" pitchFamily="34" charset="0"/>
                        </a:rPr>
                        <a:t>0.01 0.043 0.38 0.0035 0.046 </a:t>
                      </a:r>
                      <a:r>
                        <a:rPr lang="en-US" sz="1400" b="1" u="none" strike="noStrike" dirty="0">
                          <a:solidFill>
                            <a:srgbClr val="C00000"/>
                          </a:solidFill>
                          <a:effectLst/>
                          <a:latin typeface="Arial" panose="020B0604020202020204" pitchFamily="34" charset="0"/>
                          <a:cs typeface="Arial" panose="020B0604020202020204" pitchFamily="34" charset="0"/>
                        </a:rPr>
                        <a:t>0.52</a:t>
                      </a:r>
                      <a:r>
                        <a:rPr lang="en-US" sz="1400" b="1" u="none" strike="noStrike" dirty="0">
                          <a:effectLst/>
                          <a:latin typeface="Arial" panose="020B0604020202020204" pitchFamily="34" charset="0"/>
                          <a:cs typeface="Arial" panose="020B0604020202020204" pitchFamily="34" charset="0"/>
                        </a:rPr>
                        <a:t>)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251)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=Club-Knuckles-</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Blackjack,Lethal</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Cutting Instrument 191    52 Arrest with GO or Supplemental (0 0.0052 0.2 0.0052 0.058 0.73)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63)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Final.call.urgency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Aft>
                <a:spcPct val="0"/>
              </a:spcAf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 26042 </a:t>
            </a:r>
            <a:b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cs typeface="Arial" panose="020B0604020202020204" pitchFamily="34" charset="0"/>
              </a:rPr>
              <a:t>Legend: </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node), split, n, loss,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yval</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yprob</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1178783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nvPr>
        </p:nvGraphicFramePr>
        <p:xfrm>
          <a:off x="921051" y="1419318"/>
          <a:ext cx="10524058" cy="4390484"/>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 Call.Type=NULL 9854  1083 Street Check (0.0099 0.89 0.045 0.0053 0.0026 0.047)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12)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13) Final.call.severity=3,4 5756  2159 GO Report (0.0073 0.059 0.62 0.0031 0.012 0.29)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26) Call.Type=911,ALARM CALL (NOT POLICE ALARM),TELEPHONE OTHER, NOT 911 3718  1125 GO Report (0.0086 0.048 0.7 0.0016 0.014 0.23)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27) Call.Type=ONVIEW 2038  1034 GO Report (0.0049 0.079 0.49 0.0059 0.0069 0.41)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108) Weapon.Type=None 1128   490 GO Report (0.0027 0.071 0.57 0.0062 0.008 0.35)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a:solidFill>
                            <a:schemeClr val="bg1">
                              <a:lumMod val="65000"/>
                            </a:schemeClr>
                          </a:solidFill>
                          <a:effectLst/>
                          <a:latin typeface="Arial" panose="020B0604020202020204" pitchFamily="34" charset="0"/>
                          <a:cs typeface="Arial" panose="020B0604020202020204" pitchFamily="34" charset="0"/>
                        </a:rPr>
                        <a:t>            109) Weapon.Type=Club-Knuckles-Blackjack,Lethal Cutting Instrument,Handgun,Other Firearm 71    27 Arrest with GO or Supplemental (0.014 0.028 0.34 0 0 0.62) *</a:t>
                      </a:r>
                      <a:endParaRPr lang="en-US" sz="1000" b="1" i="0" u="none" strike="noStrike">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14)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Final.call.severity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=1,3 1242   567 GO Report (0.017 0.046 0.54 0.0048 0.099 0.29)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15) Final.call.severity=2,4,5 6190  3116 Arrest with GO or Supplemental (0.011 0.044 0.41 0.0031 0.038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30)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Subject.Age.Group</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=-,1 - 17 747   336 GO Report (0.023 0.063 0.55 0.0013 0.037 0.33)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62) </a:t>
                      </a:r>
                      <a:r>
                        <a:rPr lang="en-US" sz="1000" b="1" u="none" strike="noStrike" dirty="0" err="1">
                          <a:effectLst/>
                          <a:latin typeface="Arial" panose="020B0604020202020204" pitchFamily="34" charset="0"/>
                          <a:cs typeface="Arial" panose="020B0604020202020204" pitchFamily="34" charset="0"/>
                        </a:rPr>
                        <a:t>Final.call.urgency</a:t>
                      </a:r>
                      <a:r>
                        <a:rPr lang="en-US" sz="1000" b="1" u="none" strike="noStrike" dirty="0">
                          <a:effectLst/>
                          <a:latin typeface="Arial" panose="020B0604020202020204" pitchFamily="34" charset="0"/>
                          <a:cs typeface="Arial" panose="020B0604020202020204" pitchFamily="34" charset="0"/>
                        </a:rPr>
                        <a:t>=2,4 4207  2161 Arrest with GO or Supplemental (0.0088 0.043 0.41 0.0043 0.044 0.49)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248)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None,Club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-Knuckles-Blackjack 1044   495 GO Report (0.0077 0.037 0.53 0.0067 0.037 0.39)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249)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=Lethal Cutting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Instrument,Handgun,Other</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Firearm 88    37 Arrest with GO or Supplemental (0 0.034 0.34 0 0.045 0.58)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250) Weapon.Type=None,Handgun,Other Firearm 2884  1430 Arrest with GO or Supplemental (0.01 0.048 0.39 0.0035 0.045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500)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Officer.YOB</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=-,46 - 55,56 and Above 309   151 GO Report (0.0065 0.081 0.51 0.0032 0.039 0.36)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274320">
                <a:tc>
                  <a:txBody>
                    <a:bodyPr/>
                    <a:lstStyle/>
                    <a:p>
                      <a:pPr algn="l" fontAlgn="ctr"/>
                      <a:r>
                        <a:rPr lang="en-US" sz="1400" b="1" u="none" strike="noStrike" dirty="0">
                          <a:effectLst/>
                          <a:latin typeface="Arial" panose="020B0604020202020204" pitchFamily="34" charset="0"/>
                          <a:cs typeface="Arial" panose="020B0604020202020204" pitchFamily="34" charset="0"/>
                        </a:rPr>
                        <a:t>           501) </a:t>
                      </a:r>
                      <a:r>
                        <a:rPr lang="en-US" sz="1400" b="1" u="none" strike="noStrike" dirty="0" err="1">
                          <a:effectLst/>
                          <a:latin typeface="Arial" panose="020B0604020202020204" pitchFamily="34" charset="0"/>
                          <a:cs typeface="Arial" panose="020B0604020202020204" pitchFamily="34" charset="0"/>
                        </a:rPr>
                        <a:t>Officer.YOB</a:t>
                      </a:r>
                      <a:r>
                        <a:rPr lang="en-US" sz="1400" b="1" u="none" strike="noStrike" dirty="0">
                          <a:effectLst/>
                          <a:latin typeface="Arial" panose="020B0604020202020204" pitchFamily="34" charset="0"/>
                          <a:cs typeface="Arial" panose="020B0604020202020204" pitchFamily="34" charset="0"/>
                        </a:rPr>
                        <a:t>=18 - 25,26 - 35,36 - 45 2575  1232 </a:t>
                      </a:r>
                      <a:r>
                        <a:rPr lang="en-US" sz="1400" b="1" u="none" strike="noStrike" dirty="0">
                          <a:solidFill>
                            <a:srgbClr val="C00000"/>
                          </a:solidFill>
                          <a:effectLst/>
                          <a:latin typeface="Arial" panose="020B0604020202020204" pitchFamily="34" charset="0"/>
                          <a:cs typeface="Arial" panose="020B0604020202020204" pitchFamily="34" charset="0"/>
                        </a:rPr>
                        <a:t>Arrest with GO or Supplemental </a:t>
                      </a:r>
                      <a:r>
                        <a:rPr lang="en-US" sz="1400" b="1" u="none" strike="noStrike" dirty="0">
                          <a:effectLst/>
                          <a:latin typeface="Arial" panose="020B0604020202020204" pitchFamily="34" charset="0"/>
                          <a:cs typeface="Arial" panose="020B0604020202020204" pitchFamily="34" charset="0"/>
                        </a:rPr>
                        <a:t>(</a:t>
                      </a:r>
                      <a:r>
                        <a:rPr lang="en-US" sz="1400" b="1" u="none" strike="noStrike" dirty="0">
                          <a:solidFill>
                            <a:schemeClr val="tx1">
                              <a:lumMod val="95000"/>
                              <a:lumOff val="5000"/>
                            </a:schemeClr>
                          </a:solidFill>
                          <a:effectLst/>
                          <a:latin typeface="Arial" panose="020B0604020202020204" pitchFamily="34" charset="0"/>
                          <a:cs typeface="Arial" panose="020B0604020202020204" pitchFamily="34" charset="0"/>
                        </a:rPr>
                        <a:t>0.01 0.043 0.38 0.0035 0.046 </a:t>
                      </a:r>
                      <a:r>
                        <a:rPr lang="en-US" sz="1400" b="1" u="none" strike="noStrike" dirty="0">
                          <a:solidFill>
                            <a:srgbClr val="C00000"/>
                          </a:solidFill>
                          <a:effectLst/>
                          <a:latin typeface="Arial" panose="020B0604020202020204" pitchFamily="34" charset="0"/>
                          <a:cs typeface="Arial" panose="020B0604020202020204" pitchFamily="34" charset="0"/>
                        </a:rPr>
                        <a:t>0.52</a:t>
                      </a:r>
                      <a:r>
                        <a:rPr lang="en-US" sz="1400" b="1" u="none" strike="noStrike" dirty="0">
                          <a:effectLst/>
                          <a:latin typeface="Arial" panose="020B0604020202020204" pitchFamily="34" charset="0"/>
                          <a:cs typeface="Arial" panose="020B0604020202020204" pitchFamily="34" charset="0"/>
                        </a:rPr>
                        <a:t>) *</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251)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Weapon.Type</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=Club-Knuckles-</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Blackjack,Lethal</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Cutting Instrument 191    52 Arrest with GO or Supplemental (0 0.0052 0.2 0.0052 0.058 0.73)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           63) </a:t>
                      </a:r>
                      <a:r>
                        <a:rPr lang="en-US" sz="1000" b="1" u="none" strike="noStrike" dirty="0" err="1">
                          <a:solidFill>
                            <a:schemeClr val="bg1">
                              <a:lumMod val="65000"/>
                            </a:schemeClr>
                          </a:solidFill>
                          <a:effectLst/>
                          <a:latin typeface="Arial" panose="020B0604020202020204" pitchFamily="34" charset="0"/>
                          <a:cs typeface="Arial" panose="020B0604020202020204" pitchFamily="34" charset="0"/>
                        </a:rPr>
                        <a:t>Final.call.urgency</a:t>
                      </a:r>
                      <a:r>
                        <a:rPr lang="en-US" sz="1000" b="1" u="none" strike="noStrike" dirty="0">
                          <a:solidFill>
                            <a:schemeClr val="bg1">
                              <a:lumMod val="65000"/>
                            </a:schemeClr>
                          </a:solidFill>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chemeClr val="bg1">
                            <a:lumMod val="65000"/>
                          </a:schemeClr>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lgn="ctr" defTabSz="914400" eaLnBrk="0" fontAlgn="base" hangingPunct="0">
              <a:spcAft>
                <a:spcPct val="0"/>
              </a:spcAf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 26042 </a:t>
            </a:r>
            <a:b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cs typeface="Arial" panose="020B0604020202020204" pitchFamily="34" charset="0"/>
              </a:rPr>
              <a:t>Legend: </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node), split, n, loss,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yval</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yprob</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DAA4E93-9093-471E-B725-F4AE879EC016}"/>
              </a:ext>
            </a:extLst>
          </p:cNvPr>
          <p:cNvSpPr/>
          <p:nvPr/>
        </p:nvSpPr>
        <p:spPr>
          <a:xfrm>
            <a:off x="921051" y="385659"/>
            <a:ext cx="10524058" cy="483679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r>
              <a:rPr lang="en-US" sz="3200" b="1" dirty="0">
                <a:solidFill>
                  <a:srgbClr val="C00000"/>
                </a:solidFill>
              </a:rPr>
              <a:t>If you fall into this category, then you have a 52% chance of being arrested, a 38% chance of simply being reported (a GO Report), and a 10% chance of some other outcome. </a:t>
            </a: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Tree>
    <p:extLst>
      <p:ext uri="{BB962C8B-B14F-4D97-AF65-F5344CB8AC3E}">
        <p14:creationId xmlns:p14="http://schemas.microsoft.com/office/powerpoint/2010/main" val="2117836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0BA5F09F-DBE7-4706-B463-7702CBF4FF10}"/>
              </a:ext>
            </a:extLst>
          </p:cNvPr>
          <p:cNvGraphicFramePr>
            <a:graphicFrameLocks noGrp="1"/>
          </p:cNvGraphicFramePr>
          <p:nvPr>
            <p:ph idx="1"/>
          </p:nvPr>
        </p:nvGraphicFramePr>
        <p:xfrm>
          <a:off x="921051" y="1419318"/>
          <a:ext cx="10524058" cy="4274478"/>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 root 26042 16292 GO Report (0.0098 0.37 0.37 0.0041 0.021 0.22)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86111371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 Call.Type=NULL 9854  1083 Street Check (0.0099 0.89 0.045 0.0053 0.0026 0.047)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 Call.Type=911,ALARM CALL (NOT POLICE ALARM),ONVIEW,TELEPHONE OTHER, NOT 911 16188  6885 GO Report (0.0098 0.05 0.57 0.0035 0.031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6) Final.call.urgency=1,3 8756  2654 GO Report (0.0082 0.055 0.7 0.0035 0.017 0.22)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12) </a:t>
                      </a:r>
                      <a:r>
                        <a:rPr lang="en-US" sz="1000" b="1" u="none" strike="noStrike" dirty="0" err="1">
                          <a:effectLst/>
                          <a:latin typeface="Arial" panose="020B0604020202020204" pitchFamily="34" charset="0"/>
                          <a:cs typeface="Arial" panose="020B0604020202020204" pitchFamily="34" charset="0"/>
                        </a:rPr>
                        <a:t>Final.call.severity</a:t>
                      </a:r>
                      <a:r>
                        <a:rPr lang="en-US" sz="1000" b="1" u="none" strike="noStrike" dirty="0">
                          <a:effectLst/>
                          <a:latin typeface="Arial" panose="020B0604020202020204" pitchFamily="34" charset="0"/>
                          <a:cs typeface="Arial" panose="020B0604020202020204" pitchFamily="34" charset="0"/>
                        </a:rPr>
                        <a:t>=1,2 3000   495 GO Report (0.01 0.048 0.83 0.0043 0.029 0.074)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13) Final.call.severity=3,4 5756  2159 GO Report (0.0073 0.059 0.62 0.0031 0.012 0.29)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26) Call.Type=911,ALARM CALL (NOT POLICE ALARM),TELEPHONE OTHER, NOT 911 3718  1125 GO Report (0.0086 0.048 0.7 0.0016 0.014 0.23)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27) Call.Type=ONVIEW 2038  1034 GO Report (0.0049 0.079 0.49 0.0059 0.0069 0.41)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54) Sector=99,B,C,D,F,G,J,L,N,O,Q,R,U 1199   537 GO Report (0.0033 0.068 0.55 0.0058 0.0075 0.36)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108) Weapon.Type=None 1128   490 GO Report (0.0027 0.071 0.57 0.0062 0.008 0.35)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109) Weapon.Type=Club-Knuckles-Blackjack,Lethal Cutting Instrument,Handgun,Other Firearm 71    27 Arrest with GO or Supplemental (0.014 0.028 0.34 0 0 0.62)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55) Sector=-,E,K,M,S,W 839   437 Arrest with GO or Supplemental (0.0072 0.094 0.41 0.006 0.006 0.48)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7) Final.call.urgency=2,4,5 7432  3998 Arrest with GO or Supplemental (0.012 0.044 0.43 0.0034 0.048 0.46)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14) Final.call.severity=1,3 1242   567 GO Report (0.017 0.046 0.54 0.0048 0.099 0.29)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15) Final.call.severity=2,4,5 6190  3116 Arrest with GO or Supplemental (0.011 0.044 0.41 0.0031 0.038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30) Subject.Age.Group=-,1 - 17 747   336 GO Report (0.023 0.063 0.55 0.0013 0.037 0.33)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31) Subject.Age.Group=18 - 25,26 - 35,36 - 45,46 - 55,56 and Above 5443  2612 Arrest with GO or Supplemental (0.0088 0.042 0.39 0.0033 0.038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62) Final.call.urgency=2,4 4207  2161 Arrest with GO or Supplemental (0.0088 0.043 0.41 0.0043 0.044 0.49)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124) Sector=F,J,N,S,U 1132   553 GO Report (0.0071 0.037 0.51 0.0062 0.038 0.4)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248) Weapon.Type=None,Club-Knuckles-Blackjack 1044   495 GO Report (0.0077 0.037 0.53 0.0067 0.037 0.39)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249) Weapon.Type=Lethal Cutting Instrument,Handgun,Other Firearm 88    37 Arrest with GO or Supplemental (0 0.034 0.34 0 0.045 0.58)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125) Sector=-,99,B,C,D,E,G,K,L,M,O,Q,R,W 3075  1482 Arrest with GO or Supplemental (0.0094 0.045 0.38 0.0036 0.046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250) Weapon.Type=None,Handgun,Other Firearm 2884  1430 Arrest with GO or Supplemental (0.01 0.048 0.39 0.0035 0.045 0.5)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500) Officer.YOB=-,46 - 55,56 and Above 309   151 GO Report (0.0065 0.081 0.51 0.0032 0.039 0.36)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501) Officer.YOB=18 - 25,26 - 35,36 - 45 2575  1232 Arrest with GO or Supplemental (0.01 0.043 0.38 0.0035 0.046 0.52)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a:effectLst/>
                          <a:latin typeface="Arial" panose="020B0604020202020204" pitchFamily="34" charset="0"/>
                          <a:cs typeface="Arial" panose="020B0604020202020204" pitchFamily="34" charset="0"/>
                        </a:rPr>
                        <a:t>              251) Weapon.Type=Club-Knuckles-Blackjack,Lethal Cutting Instrument 191    52 Arrest with GO or Supplemental (0 0.0052 0.2 0.0052 0.058 0.73) *</a:t>
                      </a:r>
                      <a:endParaRPr lang="en-US" sz="1000" b="1" i="0" u="none" strike="noStrike">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r h="158314">
                <a:tc>
                  <a:txBody>
                    <a:bodyPr/>
                    <a:lstStyle/>
                    <a:p>
                      <a:pPr algn="l" fontAlgn="ctr"/>
                      <a:r>
                        <a:rPr lang="en-US" sz="1000" b="1" u="none" strike="noStrike" dirty="0">
                          <a:effectLst/>
                          <a:latin typeface="Arial" panose="020B0604020202020204" pitchFamily="34" charset="0"/>
                          <a:cs typeface="Arial" panose="020B0604020202020204" pitchFamily="34" charset="0"/>
                        </a:rPr>
                        <a:t>           63) </a:t>
                      </a:r>
                      <a:r>
                        <a:rPr lang="en-US" sz="1000" b="1" u="none" strike="noStrike" dirty="0" err="1">
                          <a:effectLst/>
                          <a:latin typeface="Arial" panose="020B0604020202020204" pitchFamily="34" charset="0"/>
                          <a:cs typeface="Arial" panose="020B0604020202020204" pitchFamily="34" charset="0"/>
                        </a:rPr>
                        <a:t>Final.call.urgency</a:t>
                      </a:r>
                      <a:r>
                        <a:rPr lang="en-US" sz="1000" b="1" u="none" strike="noStrike" dirty="0">
                          <a:effectLst/>
                          <a:latin typeface="Arial" panose="020B0604020202020204" pitchFamily="34" charset="0"/>
                          <a:cs typeface="Arial" panose="020B0604020202020204" pitchFamily="34" charset="0"/>
                        </a:rPr>
                        <a:t>=5 1236   451 Arrest with GO or Supplemental (0.0089 0.037 0.3 0 0.017 0.64) *</a:t>
                      </a:r>
                      <a:endParaRPr lang="en-US" sz="1000" b="1"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99287475"/>
                  </a:ext>
                </a:extLst>
              </a:tr>
            </a:tbl>
          </a:graphicData>
        </a:graphic>
      </p:graphicFrame>
      <p:sp>
        <p:nvSpPr>
          <p:cNvPr id="14" name="Rectangle 5">
            <a:extLst>
              <a:ext uri="{FF2B5EF4-FFF2-40B4-BE49-F238E27FC236}">
                <a16:creationId xmlns:a16="http://schemas.microsoft.com/office/drawing/2014/main" id="{9C1FD947-E4A1-462F-9D03-EA508BC6B146}"/>
              </a:ext>
            </a:extLst>
          </p:cNvPr>
          <p:cNvSpPr>
            <a:spLocks noGrp="1" noChangeArrowheads="1"/>
          </p:cNvSpPr>
          <p:nvPr>
            <p:ph type="title"/>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 26042 </a:t>
            </a:r>
            <a:br>
              <a:rPr kumimoji="0" lang="en-US" altLang="en-US" sz="10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C00000"/>
                </a:solidFill>
                <a:effectLst/>
                <a:latin typeface="Arial" panose="020B0604020202020204" pitchFamily="34" charset="0"/>
                <a:ea typeface="Times New Roman" panose="02020603050405020304" pitchFamily="18" charset="0"/>
                <a:cs typeface="Arial" panose="020B0604020202020204" pitchFamily="34" charset="0"/>
              </a:rPr>
              <a:t>Legend: </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node), split, n, loss,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yval</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sz="1600" b="1"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yprob</a:t>
            </a: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denotes terminal node</a:t>
            </a:r>
            <a:b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9FF708B-9CCA-4EBE-8E1F-77192BBF0A73}"/>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a:t>
            </a:r>
          </a:p>
        </p:txBody>
      </p:sp>
      <p:sp>
        <p:nvSpPr>
          <p:cNvPr id="5" name="Rectangle 4">
            <a:extLst>
              <a:ext uri="{FF2B5EF4-FFF2-40B4-BE49-F238E27FC236}">
                <a16:creationId xmlns:a16="http://schemas.microsoft.com/office/drawing/2014/main" id="{11C34EDE-DFB6-42DB-A531-BFF5960161A6}"/>
              </a:ext>
            </a:extLst>
          </p:cNvPr>
          <p:cNvSpPr/>
          <p:nvPr/>
        </p:nvSpPr>
        <p:spPr>
          <a:xfrm>
            <a:off x="921051" y="1419317"/>
            <a:ext cx="10524058" cy="4415587"/>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C00000"/>
                </a:solidFill>
              </a:rPr>
              <a:t>Subject race did not appear in this model, </a:t>
            </a:r>
          </a:p>
          <a:p>
            <a:pPr algn="ctr"/>
            <a:r>
              <a:rPr lang="en-US" sz="3200" b="1" dirty="0">
                <a:solidFill>
                  <a:srgbClr val="C00000"/>
                </a:solidFill>
              </a:rPr>
              <a:t>nor did the race of the police officer.</a:t>
            </a:r>
          </a:p>
        </p:txBody>
      </p:sp>
    </p:spTree>
    <p:extLst>
      <p:ext uri="{BB962C8B-B14F-4D97-AF65-F5344CB8AC3E}">
        <p14:creationId xmlns:p14="http://schemas.microsoft.com/office/powerpoint/2010/main" val="1452716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a:t>Classification Tree Findings:</a:t>
            </a:r>
            <a:endParaRPr lang="en-US" dirty="0"/>
          </a:p>
        </p:txBody>
      </p:sp>
      <p:sp>
        <p:nvSpPr>
          <p:cNvPr id="3" name="Content Placeholder 2">
            <a:extLst>
              <a:ext uri="{FF2B5EF4-FFF2-40B4-BE49-F238E27FC236}">
                <a16:creationId xmlns:a16="http://schemas.microsoft.com/office/drawing/2014/main" id="{19BB1BED-8200-4EFA-AC5D-3974F6B85C5A}"/>
              </a:ext>
            </a:extLst>
          </p:cNvPr>
          <p:cNvSpPr>
            <a:spLocks noGrp="1"/>
          </p:cNvSpPr>
          <p:nvPr>
            <p:ph idx="1"/>
          </p:nvPr>
        </p:nvSpPr>
        <p:spPr>
          <a:xfrm>
            <a:off x="581192" y="1192276"/>
            <a:ext cx="11029615" cy="4822025"/>
          </a:xfrm>
        </p:spPr>
        <p:txBody>
          <a:bodyPr>
            <a:noAutofit/>
          </a:bodyPr>
          <a:lstStyle/>
          <a:p>
            <a:r>
              <a:rPr lang="en-US" sz="2400" dirty="0"/>
              <a:t>Subject ethnicity did not surface as a differentiating factor, suggesting a lack of racial bias in Terry stops.</a:t>
            </a:r>
          </a:p>
          <a:p>
            <a:pPr>
              <a:spcBef>
                <a:spcPts val="1800"/>
              </a:spcBef>
              <a:spcAft>
                <a:spcPts val="1200"/>
              </a:spcAft>
            </a:pPr>
            <a:r>
              <a:rPr lang="en-US" sz="2400" dirty="0"/>
              <a:t>The “Call Type” field was null (missing) for many low-urgency, low-severity incidents, potentially suggesting incomplete paperwork.</a:t>
            </a:r>
          </a:p>
          <a:p>
            <a:r>
              <a:rPr lang="en-US" sz="2400" dirty="0"/>
              <a:t>When the severity of a call was elevated (3 or 4 out of 5), 62% of incidents ended in a GO Report. Furthermore, when the incident was witnessed by the officer “on-view,” 41% ended in an arrest.</a:t>
            </a:r>
          </a:p>
          <a:p>
            <a:pPr lvl="2"/>
            <a:r>
              <a:rPr lang="en-US" sz="2000" dirty="0"/>
              <a:t>Suggests that officers on patrol were not “paranoid” or “overly-zealous,” as often when they notice something it turns out to be an arrest-able offense.</a:t>
            </a:r>
          </a:p>
          <a:p>
            <a:pPr>
              <a:spcBef>
                <a:spcPts val="1800"/>
              </a:spcBef>
              <a:spcAft>
                <a:spcPts val="1200"/>
              </a:spcAft>
            </a:pPr>
            <a:r>
              <a:rPr lang="en-US" sz="2400" dirty="0"/>
              <a:t>Officer ethnicity may or may not be a factor in frisks (see Frisk Model 1).</a:t>
            </a:r>
          </a:p>
        </p:txBody>
      </p:sp>
    </p:spTree>
    <p:extLst>
      <p:ext uri="{BB962C8B-B14F-4D97-AF65-F5344CB8AC3E}">
        <p14:creationId xmlns:p14="http://schemas.microsoft.com/office/powerpoint/2010/main" val="2115122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99566-8CBF-4A6C-97FB-4E9B065F0407}"/>
              </a:ext>
            </a:extLst>
          </p:cNvPr>
          <p:cNvSpPr>
            <a:spLocks noGrp="1"/>
          </p:cNvSpPr>
          <p:nvPr>
            <p:ph type="title"/>
          </p:nvPr>
        </p:nvSpPr>
        <p:spPr/>
        <p:txBody>
          <a:bodyPr/>
          <a:lstStyle/>
          <a:p>
            <a:r>
              <a:rPr lang="en-US" dirty="0"/>
              <a:t>IN CONCLUSION:</a:t>
            </a:r>
          </a:p>
        </p:txBody>
      </p:sp>
      <p:sp>
        <p:nvSpPr>
          <p:cNvPr id="3" name="Content Placeholder 2">
            <a:extLst>
              <a:ext uri="{FF2B5EF4-FFF2-40B4-BE49-F238E27FC236}">
                <a16:creationId xmlns:a16="http://schemas.microsoft.com/office/drawing/2014/main" id="{82B414F9-B619-4CBC-AF2C-B78C3EBC40E6}"/>
              </a:ext>
            </a:extLst>
          </p:cNvPr>
          <p:cNvSpPr>
            <a:spLocks noGrp="1"/>
          </p:cNvSpPr>
          <p:nvPr>
            <p:ph idx="1"/>
          </p:nvPr>
        </p:nvSpPr>
        <p:spPr>
          <a:xfrm>
            <a:off x="581192" y="1192276"/>
            <a:ext cx="11029615" cy="4727757"/>
          </a:xfrm>
        </p:spPr>
        <p:txBody>
          <a:bodyPr anchor="t">
            <a:normAutofit fontScale="92500" lnSpcReduction="10000"/>
          </a:bodyPr>
          <a:lstStyle/>
          <a:p>
            <a:pPr marL="0" indent="0">
              <a:buNone/>
            </a:pPr>
            <a:r>
              <a:rPr lang="en-US" sz="2400" b="1" dirty="0"/>
              <a:t>Different models revealed different insights</a:t>
            </a:r>
          </a:p>
          <a:p>
            <a:pPr marL="324000" lvl="1" indent="0">
              <a:buNone/>
            </a:pPr>
            <a:r>
              <a:rPr lang="en-US" sz="2200" b="1" dirty="0"/>
              <a:t>Latent Class Analysis:</a:t>
            </a:r>
          </a:p>
          <a:p>
            <a:pPr lvl="1"/>
            <a:r>
              <a:rPr lang="en-US" sz="2200" dirty="0"/>
              <a:t>Unsupervised</a:t>
            </a:r>
          </a:p>
          <a:p>
            <a:pPr lvl="1"/>
            <a:r>
              <a:rPr lang="en-US" sz="2200" dirty="0"/>
              <a:t>Identified hidden population subgroups</a:t>
            </a:r>
          </a:p>
          <a:p>
            <a:pPr lvl="1"/>
            <a:r>
              <a:rPr lang="en-US" sz="2200" dirty="0"/>
              <a:t>Suggested differences in segments were based on location &amp; severity of incident</a:t>
            </a:r>
          </a:p>
          <a:p>
            <a:pPr lvl="1"/>
            <a:endParaRPr lang="en-US" sz="2200" dirty="0"/>
          </a:p>
          <a:p>
            <a:pPr marL="324000" lvl="1" indent="0">
              <a:buNone/>
            </a:pPr>
            <a:r>
              <a:rPr lang="en-US" sz="2200" b="1" dirty="0"/>
              <a:t>Classification Trees:</a:t>
            </a:r>
          </a:p>
          <a:p>
            <a:pPr lvl="1"/>
            <a:r>
              <a:rPr lang="en-US" sz="2200" dirty="0"/>
              <a:t>Supervised</a:t>
            </a:r>
          </a:p>
          <a:p>
            <a:pPr lvl="1"/>
            <a:r>
              <a:rPr lang="en-US" sz="2200" dirty="0"/>
              <a:t>Determines what leads to certain outcomes, providing insights on the most-distinguishing characteristics</a:t>
            </a:r>
          </a:p>
          <a:p>
            <a:pPr lvl="1"/>
            <a:r>
              <a:rPr lang="en-US" sz="2200" dirty="0"/>
              <a:t>Suggested potentially actionable findings on ethnicity, age, paperwork completion, and appropriateness of Terry stops</a:t>
            </a:r>
          </a:p>
        </p:txBody>
      </p:sp>
    </p:spTree>
    <p:extLst>
      <p:ext uri="{BB962C8B-B14F-4D97-AF65-F5344CB8AC3E}">
        <p14:creationId xmlns:p14="http://schemas.microsoft.com/office/powerpoint/2010/main" val="3539746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FCE9-536A-4907-9195-F68ED655C91F}"/>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AA91901C-F933-43BB-BA69-6F9ADC77AA30}"/>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3858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Classification Tree:  Stop resolution outcome</a:t>
            </a:r>
          </a:p>
        </p:txBody>
      </p:sp>
      <p:sp>
        <p:nvSpPr>
          <p:cNvPr id="5" name="Content Placeholder 4">
            <a:extLst>
              <a:ext uri="{FF2B5EF4-FFF2-40B4-BE49-F238E27FC236}">
                <a16:creationId xmlns:a16="http://schemas.microsoft.com/office/drawing/2014/main" id="{8CC75A95-917A-7A46-92A1-93A2ACE518F3}"/>
              </a:ext>
            </a:extLst>
          </p:cNvPr>
          <p:cNvSpPr>
            <a:spLocks noGrp="1"/>
          </p:cNvSpPr>
          <p:nvPr>
            <p:ph idx="1"/>
          </p:nvPr>
        </p:nvSpPr>
        <p:spPr>
          <a:xfrm>
            <a:off x="581192" y="1099263"/>
            <a:ext cx="11029615" cy="4364361"/>
          </a:xfrm>
        </p:spPr>
        <p:txBody>
          <a:bodyPr anchor="t">
            <a:normAutofit/>
          </a:bodyPr>
          <a:lstStyle/>
          <a:p>
            <a:pPr marL="0" indent="0">
              <a:spcAft>
                <a:spcPts val="0"/>
              </a:spcAft>
              <a:buNone/>
            </a:pPr>
            <a:r>
              <a:rPr lang="en-US" b="1" dirty="0"/>
              <a:t>Accuracy Results on Holdout:</a:t>
            </a:r>
          </a:p>
          <a:p>
            <a:r>
              <a:rPr lang="en-US" dirty="0"/>
              <a:t>92% of street checks were predicted accurately.</a:t>
            </a:r>
            <a:br>
              <a:rPr lang="en-US" dirty="0"/>
            </a:br>
            <a:r>
              <a:rPr lang="en-US" dirty="0"/>
              <a:t>76% of GO Reports were predicted accurately.</a:t>
            </a:r>
            <a:br>
              <a:rPr lang="en-US" dirty="0"/>
            </a:br>
            <a:r>
              <a:rPr lang="en-US" dirty="0"/>
              <a:t>47% of Arrests were predicted accurately </a:t>
            </a:r>
            <a:r>
              <a:rPr lang="en-US" sz="1200" dirty="0"/>
              <a:t>(“Arrest with GO or Supplemental”).</a:t>
            </a:r>
            <a:endParaRPr lang="en-US" dirty="0"/>
          </a:p>
          <a:p>
            <a:pPr marL="0" indent="0">
              <a:spcAft>
                <a:spcPts val="0"/>
              </a:spcAft>
              <a:buNone/>
            </a:pPr>
            <a:r>
              <a:rPr lang="en-US" b="1" dirty="0"/>
              <a:t>Accuracy Results of the Overall Model, For Reference:</a:t>
            </a:r>
          </a:p>
          <a:p>
            <a:r>
              <a:rPr lang="en-US" dirty="0"/>
              <a:t>91% of street checks were predicted accurately.</a:t>
            </a:r>
            <a:br>
              <a:rPr lang="en-US" dirty="0"/>
            </a:br>
            <a:r>
              <a:rPr lang="en-US" dirty="0"/>
              <a:t>77% of GO Reports were predicted accurately.</a:t>
            </a:r>
            <a:br>
              <a:rPr lang="en-US" dirty="0"/>
            </a:br>
            <a:r>
              <a:rPr lang="en-US" dirty="0"/>
              <a:t>48% of Arrests were predicted accurately </a:t>
            </a:r>
            <a:r>
              <a:rPr lang="en-US" sz="1200" dirty="0"/>
              <a:t>(“Arrest with GO or Supplemental”).</a:t>
            </a:r>
            <a:endParaRPr lang="en-US" dirty="0"/>
          </a:p>
        </p:txBody>
      </p:sp>
      <p:pic>
        <p:nvPicPr>
          <p:cNvPr id="10" name="Picture 9">
            <a:extLst>
              <a:ext uri="{FF2B5EF4-FFF2-40B4-BE49-F238E27FC236}">
                <a16:creationId xmlns:a16="http://schemas.microsoft.com/office/drawing/2014/main" id="{8039D277-3D47-41AB-A1CB-EAACDEA2E2B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43239" y="3804065"/>
            <a:ext cx="7097183" cy="2222500"/>
          </a:xfrm>
          <a:prstGeom prst="rect">
            <a:avLst/>
          </a:prstGeom>
          <a:ln>
            <a:solidFill>
              <a:srgbClr val="C00000"/>
            </a:solidFill>
          </a:ln>
        </p:spPr>
      </p:pic>
      <p:sp>
        <p:nvSpPr>
          <p:cNvPr id="11" name="Rectangle 10">
            <a:extLst>
              <a:ext uri="{FF2B5EF4-FFF2-40B4-BE49-F238E27FC236}">
                <a16:creationId xmlns:a16="http://schemas.microsoft.com/office/drawing/2014/main" id="{664D623D-15A6-4C8F-A2DE-C4B7F6235009}"/>
              </a:ext>
            </a:extLst>
          </p:cNvPr>
          <p:cNvSpPr/>
          <p:nvPr/>
        </p:nvSpPr>
        <p:spPr>
          <a:xfrm>
            <a:off x="8300266" y="2340399"/>
            <a:ext cx="2349489" cy="369332"/>
          </a:xfrm>
          <a:prstGeom prst="rect">
            <a:avLst/>
          </a:prstGeom>
        </p:spPr>
        <p:txBody>
          <a:bodyPr wrap="none">
            <a:spAutoFit/>
          </a:bodyPr>
          <a:lstStyle/>
          <a:p>
            <a:r>
              <a:rPr lang="en-US" b="1" dirty="0">
                <a:solidFill>
                  <a:srgbClr val="C00000"/>
                </a:solidFill>
              </a:rPr>
              <a:t>The model is stable.</a:t>
            </a:r>
          </a:p>
        </p:txBody>
      </p:sp>
      <p:sp>
        <p:nvSpPr>
          <p:cNvPr id="12" name="Right Brace 11">
            <a:extLst>
              <a:ext uri="{FF2B5EF4-FFF2-40B4-BE49-F238E27FC236}">
                <a16:creationId xmlns:a16="http://schemas.microsoft.com/office/drawing/2014/main" id="{ACF45C21-39A4-40A5-9FBA-C37086EE1317}"/>
              </a:ext>
            </a:extLst>
          </p:cNvPr>
          <p:cNvSpPr/>
          <p:nvPr/>
        </p:nvSpPr>
        <p:spPr>
          <a:xfrm>
            <a:off x="7664438" y="1511684"/>
            <a:ext cx="405352" cy="2026763"/>
          </a:xfrm>
          <a:prstGeom prst="rightBrace">
            <a:avLst>
              <a:gd name="adj1" fmla="val 86063"/>
              <a:gd name="adj2" fmla="val 50000"/>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043DF950-34C0-4DB7-8E2B-A5FA8F7D9E87}"/>
              </a:ext>
            </a:extLst>
          </p:cNvPr>
          <p:cNvSpPr/>
          <p:nvPr/>
        </p:nvSpPr>
        <p:spPr>
          <a:xfrm>
            <a:off x="10111563" y="4581514"/>
            <a:ext cx="2080437" cy="1338828"/>
          </a:xfrm>
          <a:prstGeom prst="rect">
            <a:avLst/>
          </a:prstGeom>
        </p:spPr>
        <p:txBody>
          <a:bodyPr wrap="square">
            <a:spAutoFit/>
          </a:bodyPr>
          <a:lstStyle/>
          <a:p>
            <a:r>
              <a:rPr lang="en-US" sz="900" u="sng" dirty="0">
                <a:solidFill>
                  <a:schemeClr val="bg1">
                    <a:lumMod val="50000"/>
                  </a:schemeClr>
                </a:solidFill>
              </a:rPr>
              <a:t>Note on columns 3, and 4, in the table:  </a:t>
            </a:r>
          </a:p>
          <a:p>
            <a:r>
              <a:rPr lang="en-US" sz="900" dirty="0">
                <a:solidFill>
                  <a:schemeClr val="bg1">
                    <a:lumMod val="50000"/>
                  </a:schemeClr>
                </a:solidFill>
              </a:rPr>
              <a:t>The model maintains relatively good accuracy even though it assumes (“predicts”) that neither of those two events will ever occur. </a:t>
            </a:r>
          </a:p>
          <a:p>
            <a:endParaRPr lang="en-US" sz="900" dirty="0">
              <a:solidFill>
                <a:schemeClr val="bg1">
                  <a:lumMod val="50000"/>
                </a:schemeClr>
              </a:solidFill>
            </a:endParaRPr>
          </a:p>
          <a:p>
            <a:r>
              <a:rPr lang="en-US" sz="900" dirty="0">
                <a:solidFill>
                  <a:schemeClr val="bg1">
                    <a:lumMod val="50000"/>
                  </a:schemeClr>
                </a:solidFill>
              </a:rPr>
              <a:t>This is due to the very low incidence of these two events occurring in the actual dataset (0.1% and 2%, respectively).</a:t>
            </a:r>
          </a:p>
        </p:txBody>
      </p:sp>
    </p:spTree>
    <p:extLst>
      <p:ext uri="{BB962C8B-B14F-4D97-AF65-F5344CB8AC3E}">
        <p14:creationId xmlns:p14="http://schemas.microsoft.com/office/powerpoint/2010/main" val="194287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7E2CE-25DE-4519-8EC9-CDA8BE6455EC}"/>
              </a:ext>
            </a:extLst>
          </p:cNvPr>
          <p:cNvPicPr>
            <a:picLocks noChangeAspect="1"/>
          </p:cNvPicPr>
          <p:nvPr/>
        </p:nvPicPr>
        <p:blipFill rotWithShape="1">
          <a:blip r:embed="rId2"/>
          <a:srcRect l="3680" t="4408" r="3680"/>
          <a:stretch/>
        </p:blipFill>
        <p:spPr>
          <a:xfrm>
            <a:off x="674867" y="762374"/>
            <a:ext cx="10665578" cy="5333252"/>
          </a:xfrm>
          <a:prstGeom prst="rect">
            <a:avLst/>
          </a:prstGeom>
        </p:spPr>
      </p:pic>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Frisks (model 1)</a:t>
            </a:r>
          </a:p>
        </p:txBody>
      </p:sp>
      <p:pic>
        <p:nvPicPr>
          <p:cNvPr id="10" name="Picture 9">
            <a:extLst>
              <a:ext uri="{FF2B5EF4-FFF2-40B4-BE49-F238E27FC236}">
                <a16:creationId xmlns:a16="http://schemas.microsoft.com/office/drawing/2014/main" id="{39F42B3F-EB63-44ED-947E-2B23C117F713}"/>
              </a:ext>
            </a:extLst>
          </p:cNvPr>
          <p:cNvPicPr>
            <a:picLocks noChangeAspect="1"/>
          </p:cNvPicPr>
          <p:nvPr/>
        </p:nvPicPr>
        <p:blipFill rotWithShape="1">
          <a:blip r:embed="rId3">
            <a:extLst>
              <a:ext uri="{28A0092B-C50C-407E-A947-70E740481C1C}">
                <a14:useLocalDpi xmlns:a14="http://schemas.microsoft.com/office/drawing/2010/main" val="0"/>
              </a:ext>
            </a:extLst>
          </a:blip>
          <a:srcRect t="94263" r="91157" b="-2048"/>
          <a:stretch/>
        </p:blipFill>
        <p:spPr>
          <a:xfrm>
            <a:off x="9300579" y="820132"/>
            <a:ext cx="142722" cy="105394"/>
          </a:xfrm>
          <a:prstGeom prst="rect">
            <a:avLst/>
          </a:prstGeom>
          <a:ln>
            <a:solidFill>
              <a:schemeClr val="bg1">
                <a:lumMod val="65000"/>
              </a:schemeClr>
            </a:solidFill>
          </a:ln>
        </p:spPr>
      </p:pic>
    </p:spTree>
    <p:extLst>
      <p:ext uri="{BB962C8B-B14F-4D97-AF65-F5344CB8AC3E}">
        <p14:creationId xmlns:p14="http://schemas.microsoft.com/office/powerpoint/2010/main" val="395560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4F48C-B54D-2F45-8E21-69075CA30958}"/>
              </a:ext>
            </a:extLst>
          </p:cNvPr>
          <p:cNvSpPr>
            <a:spLocks noGrp="1"/>
          </p:cNvSpPr>
          <p:nvPr>
            <p:ph type="title"/>
          </p:nvPr>
        </p:nvSpPr>
        <p:spPr/>
        <p:txBody>
          <a:bodyPr/>
          <a:lstStyle/>
          <a:p>
            <a:r>
              <a:rPr lang="en-US" dirty="0"/>
              <a:t>WHY THIS DATA SET?</a:t>
            </a:r>
          </a:p>
        </p:txBody>
      </p:sp>
      <p:sp>
        <p:nvSpPr>
          <p:cNvPr id="4" name="Content Placeholder 3">
            <a:extLst>
              <a:ext uri="{FF2B5EF4-FFF2-40B4-BE49-F238E27FC236}">
                <a16:creationId xmlns:a16="http://schemas.microsoft.com/office/drawing/2014/main" id="{41412C43-0F46-064C-B014-EE0C76AB554D}"/>
              </a:ext>
            </a:extLst>
          </p:cNvPr>
          <p:cNvSpPr>
            <a:spLocks noGrp="1"/>
          </p:cNvSpPr>
          <p:nvPr>
            <p:ph idx="1"/>
          </p:nvPr>
        </p:nvSpPr>
        <p:spPr/>
        <p:txBody>
          <a:bodyPr/>
          <a:lstStyle/>
          <a:p>
            <a:r>
              <a:rPr lang="en-US" sz="2000" dirty="0"/>
              <a:t>We are curious to find a pattern or practice of bias by Seattle police officers in respect to </a:t>
            </a:r>
            <a:r>
              <a:rPr lang="en-US" sz="2000" b="1" dirty="0"/>
              <a:t>Terry</a:t>
            </a:r>
            <a:r>
              <a:rPr lang="en-US" sz="2000" dirty="0"/>
              <a:t> stops</a:t>
            </a:r>
          </a:p>
          <a:p>
            <a:pPr lvl="1"/>
            <a:r>
              <a:rPr lang="en-US" sz="1800" dirty="0"/>
              <a:t>Racial or age bias?</a:t>
            </a:r>
          </a:p>
          <a:p>
            <a:r>
              <a:rPr lang="en-US" sz="2000" dirty="0"/>
              <a:t>Is there transparency in this legal process?</a:t>
            </a:r>
          </a:p>
          <a:p>
            <a:r>
              <a:rPr lang="en-US" sz="2000" dirty="0"/>
              <a:t>The Seattle Police Department claims:</a:t>
            </a:r>
          </a:p>
          <a:p>
            <a:pPr lvl="1"/>
            <a:r>
              <a:rPr lang="en-US" sz="1800" dirty="0"/>
              <a:t>Officer use of force is an empirically rare event</a:t>
            </a:r>
          </a:p>
          <a:p>
            <a:pPr lvl="1"/>
            <a:r>
              <a:rPr lang="en-US" sz="1800" dirty="0"/>
              <a:t>When officers do use force, they do in a manner that is consistent in over 99% of the instances</a:t>
            </a:r>
          </a:p>
          <a:p>
            <a:pPr lvl="1"/>
            <a:endParaRPr lang="en-US" dirty="0"/>
          </a:p>
        </p:txBody>
      </p:sp>
    </p:spTree>
    <p:extLst>
      <p:ext uri="{BB962C8B-B14F-4D97-AF65-F5344CB8AC3E}">
        <p14:creationId xmlns:p14="http://schemas.microsoft.com/office/powerpoint/2010/main" val="1721107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47E2CE-25DE-4519-8EC9-CDA8BE6455EC}"/>
              </a:ext>
            </a:extLst>
          </p:cNvPr>
          <p:cNvPicPr>
            <a:picLocks noChangeAspect="1"/>
          </p:cNvPicPr>
          <p:nvPr/>
        </p:nvPicPr>
        <p:blipFill rotWithShape="1">
          <a:blip r:embed="rId2"/>
          <a:srcRect l="3680" t="4408" r="3680"/>
          <a:stretch/>
        </p:blipFill>
        <p:spPr>
          <a:xfrm>
            <a:off x="674867" y="762374"/>
            <a:ext cx="10665578" cy="5333252"/>
          </a:xfrm>
          <a:prstGeom prst="rect">
            <a:avLst/>
          </a:prstGeom>
        </p:spPr>
      </p:pic>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Frisks (model 1)</a:t>
            </a:r>
          </a:p>
        </p:txBody>
      </p:sp>
      <p:sp>
        <p:nvSpPr>
          <p:cNvPr id="2" name="Rectangle 1">
            <a:extLst>
              <a:ext uri="{FF2B5EF4-FFF2-40B4-BE49-F238E27FC236}">
                <a16:creationId xmlns:a16="http://schemas.microsoft.com/office/drawing/2014/main" id="{316873EB-D346-468B-8B78-FC347FD0765A}"/>
              </a:ext>
            </a:extLst>
          </p:cNvPr>
          <p:cNvSpPr/>
          <p:nvPr/>
        </p:nvSpPr>
        <p:spPr>
          <a:xfrm>
            <a:off x="674867" y="3333976"/>
            <a:ext cx="1892717" cy="415498"/>
          </a:xfrm>
          <a:prstGeom prst="rect">
            <a:avLst/>
          </a:prstGeom>
        </p:spPr>
        <p:txBody>
          <a:bodyPr wrap="square">
            <a:spAutoFit/>
          </a:bodyPr>
          <a:lstStyle/>
          <a:p>
            <a:pPr algn="ctr"/>
            <a:r>
              <a:rPr lang="en-US" sz="1000" b="1" dirty="0" err="1">
                <a:solidFill>
                  <a:srgbClr val="00B050"/>
                </a:solidFill>
                <a:latin typeface="Arial" panose="020B0604020202020204" pitchFamily="34" charset="0"/>
                <a:cs typeface="Arial" panose="020B0604020202020204" pitchFamily="34" charset="0"/>
              </a:rPr>
              <a:t>Officer.Race</a:t>
            </a:r>
            <a:r>
              <a:rPr lang="en-US" sz="1000" b="1" dirty="0">
                <a:solidFill>
                  <a:srgbClr val="00B050"/>
                </a:solidFill>
                <a:latin typeface="Arial" panose="020B0604020202020204" pitchFamily="34" charset="0"/>
                <a:cs typeface="Arial" panose="020B0604020202020204" pitchFamily="34" charset="0"/>
              </a:rPr>
              <a:t>=</a:t>
            </a:r>
          </a:p>
          <a:p>
            <a:pPr algn="ctr"/>
            <a:r>
              <a:rPr lang="en-US" sz="1000" b="1" dirty="0">
                <a:solidFill>
                  <a:srgbClr val="00B050"/>
                </a:solidFill>
                <a:latin typeface="Arial" panose="020B0604020202020204" pitchFamily="34" charset="0"/>
                <a:cs typeface="Arial" panose="020B0604020202020204" pitchFamily="34" charset="0"/>
              </a:rPr>
              <a:t>Native American/Alaska</a:t>
            </a:r>
            <a:endParaRPr lang="en-US" sz="1000" dirty="0">
              <a:solidFill>
                <a:srgbClr val="00B050"/>
              </a:solidFill>
            </a:endParaRPr>
          </a:p>
        </p:txBody>
      </p:sp>
      <p:sp>
        <p:nvSpPr>
          <p:cNvPr id="9" name="Rectangle 8">
            <a:extLst>
              <a:ext uri="{FF2B5EF4-FFF2-40B4-BE49-F238E27FC236}">
                <a16:creationId xmlns:a16="http://schemas.microsoft.com/office/drawing/2014/main" id="{175C1429-ACC6-4277-9D67-BCD48493BB9C}"/>
              </a:ext>
            </a:extLst>
          </p:cNvPr>
          <p:cNvSpPr/>
          <p:nvPr/>
        </p:nvSpPr>
        <p:spPr>
          <a:xfrm>
            <a:off x="3768695" y="1469876"/>
            <a:ext cx="1717705" cy="5346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0" name="Rectangle 9">
            <a:extLst>
              <a:ext uri="{FF2B5EF4-FFF2-40B4-BE49-F238E27FC236}">
                <a16:creationId xmlns:a16="http://schemas.microsoft.com/office/drawing/2014/main" id="{22F2FA57-12CE-467A-A685-2DFBD5B66104}"/>
              </a:ext>
            </a:extLst>
          </p:cNvPr>
          <p:cNvSpPr/>
          <p:nvPr/>
        </p:nvSpPr>
        <p:spPr>
          <a:xfrm>
            <a:off x="767697" y="1920671"/>
            <a:ext cx="1803184" cy="5346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2" name="Rectangle 11">
            <a:extLst>
              <a:ext uri="{FF2B5EF4-FFF2-40B4-BE49-F238E27FC236}">
                <a16:creationId xmlns:a16="http://schemas.microsoft.com/office/drawing/2014/main" id="{451878BD-4F56-4FBE-A18A-6B33C1FDE158}"/>
              </a:ext>
            </a:extLst>
          </p:cNvPr>
          <p:cNvSpPr/>
          <p:nvPr/>
        </p:nvSpPr>
        <p:spPr>
          <a:xfrm>
            <a:off x="1972238" y="2384750"/>
            <a:ext cx="1803184" cy="5346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3" name="Rectangle 12">
            <a:extLst>
              <a:ext uri="{FF2B5EF4-FFF2-40B4-BE49-F238E27FC236}">
                <a16:creationId xmlns:a16="http://schemas.microsoft.com/office/drawing/2014/main" id="{91D039B4-4810-43FB-8078-3A072010E1E4}"/>
              </a:ext>
            </a:extLst>
          </p:cNvPr>
          <p:cNvSpPr/>
          <p:nvPr/>
        </p:nvSpPr>
        <p:spPr>
          <a:xfrm>
            <a:off x="2982012" y="2730631"/>
            <a:ext cx="1154174" cy="62997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4" name="Rectangle 13">
            <a:extLst>
              <a:ext uri="{FF2B5EF4-FFF2-40B4-BE49-F238E27FC236}">
                <a16:creationId xmlns:a16="http://schemas.microsoft.com/office/drawing/2014/main" id="{4F8BA9A4-9C92-4E0D-96B4-8BF466A370E6}"/>
              </a:ext>
            </a:extLst>
          </p:cNvPr>
          <p:cNvSpPr/>
          <p:nvPr/>
        </p:nvSpPr>
        <p:spPr>
          <a:xfrm>
            <a:off x="2260561" y="4116834"/>
            <a:ext cx="1803184" cy="5346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5" name="Rectangle 14">
            <a:extLst>
              <a:ext uri="{FF2B5EF4-FFF2-40B4-BE49-F238E27FC236}">
                <a16:creationId xmlns:a16="http://schemas.microsoft.com/office/drawing/2014/main" id="{7111FE16-5568-4C32-B773-3C71683353B9}"/>
              </a:ext>
            </a:extLst>
          </p:cNvPr>
          <p:cNvSpPr/>
          <p:nvPr/>
        </p:nvSpPr>
        <p:spPr>
          <a:xfrm>
            <a:off x="596780" y="4216772"/>
            <a:ext cx="1892717" cy="246221"/>
          </a:xfrm>
          <a:prstGeom prst="rect">
            <a:avLst/>
          </a:prstGeom>
        </p:spPr>
        <p:txBody>
          <a:bodyPr wrap="square">
            <a:spAutoFit/>
          </a:bodyPr>
          <a:lstStyle/>
          <a:p>
            <a:pPr algn="ctr"/>
            <a:r>
              <a:rPr lang="en-US" sz="1000" b="1" dirty="0">
                <a:solidFill>
                  <a:srgbClr val="00B050"/>
                </a:solidFill>
                <a:latin typeface="Arial" panose="020B0604020202020204" pitchFamily="34" charset="0"/>
                <a:cs typeface="Arial" panose="020B0604020202020204" pitchFamily="34" charset="0"/>
              </a:rPr>
              <a:t>“71% chance of NO frisk”</a:t>
            </a:r>
            <a:endParaRPr lang="en-US" sz="1000" dirty="0">
              <a:solidFill>
                <a:srgbClr val="00B050"/>
              </a:solidFill>
            </a:endParaRPr>
          </a:p>
        </p:txBody>
      </p:sp>
      <p:sp>
        <p:nvSpPr>
          <p:cNvPr id="16" name="Rectangle 15">
            <a:extLst>
              <a:ext uri="{FF2B5EF4-FFF2-40B4-BE49-F238E27FC236}">
                <a16:creationId xmlns:a16="http://schemas.microsoft.com/office/drawing/2014/main" id="{1660904B-211E-440E-AFE0-419A56D6FBB6}"/>
              </a:ext>
            </a:extLst>
          </p:cNvPr>
          <p:cNvSpPr/>
          <p:nvPr/>
        </p:nvSpPr>
        <p:spPr>
          <a:xfrm>
            <a:off x="2243469" y="5247118"/>
            <a:ext cx="4665779" cy="75281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7" name="Rectangle 16">
            <a:extLst>
              <a:ext uri="{FF2B5EF4-FFF2-40B4-BE49-F238E27FC236}">
                <a16:creationId xmlns:a16="http://schemas.microsoft.com/office/drawing/2014/main" id="{B80DED4C-C260-4552-B2DC-8433C300CC7A}"/>
              </a:ext>
            </a:extLst>
          </p:cNvPr>
          <p:cNvSpPr/>
          <p:nvPr/>
        </p:nvSpPr>
        <p:spPr>
          <a:xfrm>
            <a:off x="2333002" y="4683095"/>
            <a:ext cx="3059394" cy="56609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9" name="Rectangle 18">
            <a:extLst>
              <a:ext uri="{FF2B5EF4-FFF2-40B4-BE49-F238E27FC236}">
                <a16:creationId xmlns:a16="http://schemas.microsoft.com/office/drawing/2014/main" id="{15FDF2EB-6691-47FD-B38E-2B53CCEABE69}"/>
              </a:ext>
            </a:extLst>
          </p:cNvPr>
          <p:cNvSpPr/>
          <p:nvPr/>
        </p:nvSpPr>
        <p:spPr>
          <a:xfrm>
            <a:off x="5315482" y="5082691"/>
            <a:ext cx="1892717" cy="246221"/>
          </a:xfrm>
          <a:prstGeom prst="rect">
            <a:avLst/>
          </a:prstGeom>
        </p:spPr>
        <p:txBody>
          <a:bodyPr wrap="square">
            <a:spAutoFit/>
          </a:bodyPr>
          <a:lstStyle/>
          <a:p>
            <a:pPr algn="ctr"/>
            <a:r>
              <a:rPr lang="en-US" sz="1000" b="1" dirty="0">
                <a:solidFill>
                  <a:srgbClr val="FF0000"/>
                </a:solidFill>
                <a:latin typeface="Arial" panose="020B0604020202020204" pitchFamily="34" charset="0"/>
                <a:cs typeface="Arial" panose="020B0604020202020204" pitchFamily="34" charset="0"/>
              </a:rPr>
              <a:t>“65% chance of frisk”</a:t>
            </a:r>
            <a:endParaRPr lang="en-US" sz="1000" dirty="0">
              <a:solidFill>
                <a:srgbClr val="FF0000"/>
              </a:solidFill>
            </a:endParaRPr>
          </a:p>
        </p:txBody>
      </p:sp>
      <p:sp>
        <p:nvSpPr>
          <p:cNvPr id="20" name="Rectangle 19">
            <a:extLst>
              <a:ext uri="{FF2B5EF4-FFF2-40B4-BE49-F238E27FC236}">
                <a16:creationId xmlns:a16="http://schemas.microsoft.com/office/drawing/2014/main" id="{5E462D04-0058-45FB-9E6E-4C938D31ED2B}"/>
              </a:ext>
            </a:extLst>
          </p:cNvPr>
          <p:cNvSpPr/>
          <p:nvPr/>
        </p:nvSpPr>
        <p:spPr>
          <a:xfrm>
            <a:off x="6743203" y="2919410"/>
            <a:ext cx="4597242" cy="176368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C00000"/>
              </a:solidFill>
            </a:endParaRPr>
          </a:p>
          <a:p>
            <a:pPr algn="ctr"/>
            <a:endParaRPr lang="en-US" sz="3200" b="1" dirty="0">
              <a:solidFill>
                <a:srgbClr val="C00000"/>
              </a:solidFill>
            </a:endParaRPr>
          </a:p>
          <a:p>
            <a:pPr algn="ctr"/>
            <a:endParaRPr lang="en-US" sz="3200" b="1" dirty="0">
              <a:solidFill>
                <a:srgbClr val="C00000"/>
              </a:solidFill>
            </a:endParaRPr>
          </a:p>
        </p:txBody>
      </p:sp>
      <p:sp>
        <p:nvSpPr>
          <p:cNvPr id="18" name="Rectangle 17">
            <a:extLst>
              <a:ext uri="{FF2B5EF4-FFF2-40B4-BE49-F238E27FC236}">
                <a16:creationId xmlns:a16="http://schemas.microsoft.com/office/drawing/2014/main" id="{04EB5977-795D-4DDE-BB1F-66A52CB1D62B}"/>
              </a:ext>
            </a:extLst>
          </p:cNvPr>
          <p:cNvSpPr/>
          <p:nvPr/>
        </p:nvSpPr>
        <p:spPr>
          <a:xfrm>
            <a:off x="5341120" y="4012077"/>
            <a:ext cx="1892717" cy="553998"/>
          </a:xfrm>
          <a:prstGeom prst="rect">
            <a:avLst/>
          </a:prstGeom>
        </p:spPr>
        <p:txBody>
          <a:bodyPr wrap="square">
            <a:spAutoFit/>
          </a:bodyPr>
          <a:lstStyle/>
          <a:p>
            <a:pPr algn="ctr"/>
            <a:r>
              <a:rPr lang="en-US" sz="1000" b="1" dirty="0" err="1">
                <a:solidFill>
                  <a:srgbClr val="FF0000"/>
                </a:solidFill>
                <a:latin typeface="Arial" panose="020B0604020202020204" pitchFamily="34" charset="0"/>
                <a:cs typeface="Arial" panose="020B0604020202020204" pitchFamily="34" charset="0"/>
              </a:rPr>
              <a:t>Officer.Race</a:t>
            </a:r>
            <a:r>
              <a:rPr lang="en-US" sz="1000" b="1" dirty="0">
                <a:solidFill>
                  <a:srgbClr val="FF0000"/>
                </a:solidFill>
                <a:latin typeface="Arial" panose="020B0604020202020204" pitchFamily="34" charset="0"/>
                <a:cs typeface="Arial" panose="020B0604020202020204" pitchFamily="34" charset="0"/>
              </a:rPr>
              <a:t>=</a:t>
            </a:r>
          </a:p>
          <a:p>
            <a:pPr algn="ctr"/>
            <a:r>
              <a:rPr lang="en-US" sz="1000" b="1" dirty="0">
                <a:solidFill>
                  <a:srgbClr val="FF0000"/>
                </a:solidFill>
                <a:latin typeface="Arial" panose="020B0604020202020204" pitchFamily="34" charset="0"/>
                <a:cs typeface="Arial" panose="020B0604020202020204" pitchFamily="34" charset="0"/>
              </a:rPr>
              <a:t>African-American; Mix/Other; - (Null) </a:t>
            </a:r>
            <a:endParaRPr lang="en-US" sz="1000" dirty="0">
              <a:solidFill>
                <a:srgbClr val="FF0000"/>
              </a:solidFill>
            </a:endParaRPr>
          </a:p>
        </p:txBody>
      </p:sp>
      <p:pic>
        <p:nvPicPr>
          <p:cNvPr id="21" name="Picture 20">
            <a:extLst>
              <a:ext uri="{FF2B5EF4-FFF2-40B4-BE49-F238E27FC236}">
                <a16:creationId xmlns:a16="http://schemas.microsoft.com/office/drawing/2014/main" id="{3496A316-108B-4DD4-8CFF-2C683D21FE58}"/>
              </a:ext>
            </a:extLst>
          </p:cNvPr>
          <p:cNvPicPr>
            <a:picLocks noChangeAspect="1"/>
          </p:cNvPicPr>
          <p:nvPr/>
        </p:nvPicPr>
        <p:blipFill rotWithShape="1">
          <a:blip r:embed="rId3">
            <a:extLst>
              <a:ext uri="{28A0092B-C50C-407E-A947-70E740481C1C}">
                <a14:useLocalDpi xmlns:a14="http://schemas.microsoft.com/office/drawing/2010/main" val="0"/>
              </a:ext>
            </a:extLst>
          </a:blip>
          <a:srcRect t="94263" r="91157" b="-2048"/>
          <a:stretch/>
        </p:blipFill>
        <p:spPr>
          <a:xfrm>
            <a:off x="9300579" y="820132"/>
            <a:ext cx="142722" cy="105394"/>
          </a:xfrm>
          <a:prstGeom prst="rect">
            <a:avLst/>
          </a:prstGeom>
          <a:ln>
            <a:solidFill>
              <a:schemeClr val="bg1">
                <a:lumMod val="65000"/>
              </a:schemeClr>
            </a:solidFill>
          </a:ln>
        </p:spPr>
      </p:pic>
    </p:spTree>
    <p:extLst>
      <p:ext uri="{BB962C8B-B14F-4D97-AF65-F5344CB8AC3E}">
        <p14:creationId xmlns:p14="http://schemas.microsoft.com/office/powerpoint/2010/main" val="2757936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graphicFrame>
        <p:nvGraphicFramePr>
          <p:cNvPr id="5" name="Content Placeholder 11">
            <a:extLst>
              <a:ext uri="{FF2B5EF4-FFF2-40B4-BE49-F238E27FC236}">
                <a16:creationId xmlns:a16="http://schemas.microsoft.com/office/drawing/2014/main" id="{8F1AFCA2-1F70-46E1-82CD-03A240E939CD}"/>
              </a:ext>
            </a:extLst>
          </p:cNvPr>
          <p:cNvGraphicFramePr>
            <a:graphicFrameLocks noGrp="1"/>
          </p:cNvGraphicFramePr>
          <p:nvPr>
            <p:ph idx="1"/>
            <p:extLst/>
          </p:nvPr>
        </p:nvGraphicFramePr>
        <p:xfrm>
          <a:off x="921051" y="1419318"/>
          <a:ext cx="10524058" cy="4045675"/>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1) root 26042 5940 N (0.014169419 0.771906920 0.213923662)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1751039"/>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2) Weapon.Type=None 24633 4819 N (0.014776925 0.804368124 0.180854951)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4) Precinct=East,North,NULL,Southwest,West 22274 3849 N (0.014142049 0.827197630 0.158660321)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5) Precinct=South,Unknown 2359  970 N (0.020771513 0.588808817 0.390419669)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10) Subject.Perceived.Gender=Female,Unable to Determine 525  132 N (0.020952381 0.748571429 0.230476190)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11) Subject.Perceived.Gender=-,Male 1834  838 N (0.020719738 0.543075245 0.436205016)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22) Final.call.urgency=2,3 1012  400 N (0.023715415 0.604743083 0.371541502)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58314">
                <a:tc>
                  <a:txBody>
                    <a:bodyPr/>
                    <a:lstStyle/>
                    <a:p>
                      <a:pPr algn="l" fontAlgn="ctr"/>
                      <a:r>
                        <a:rPr lang="es-ES" sz="1000" b="1" u="none" strike="noStrike" kern="1200">
                          <a:solidFill>
                            <a:schemeClr val="dk1"/>
                          </a:solidFill>
                          <a:effectLst/>
                          <a:latin typeface="Arial" panose="020B0604020202020204" pitchFamily="34" charset="0"/>
                          <a:ea typeface="+mn-ea"/>
                          <a:cs typeface="Arial" panose="020B0604020202020204" pitchFamily="34" charset="0"/>
                        </a:rPr>
                        <a:t>          23) Final.call.urgency=1,4,5 822  398 Y (0.017031630 0.467153285 0.515815085)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46) Officer.YOB=18 - 25,36 - 45,46 - 55 344  158 N (0.026162791 0.540697674 0.433139535)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58314">
                <a:tc>
                  <a:txBody>
                    <a:bodyPr/>
                    <a:lstStyle/>
                    <a:p>
                      <a:pPr algn="l" fontAlgn="ctr"/>
                      <a:r>
                        <a:rPr lang="en-US" sz="1000" b="1" u="none" strike="noStrike" kern="1200" dirty="0">
                          <a:solidFill>
                            <a:srgbClr val="00B050"/>
                          </a:solidFill>
                          <a:effectLst/>
                          <a:latin typeface="Arial" panose="020B0604020202020204" pitchFamily="34" charset="0"/>
                          <a:ea typeface="+mn-ea"/>
                          <a:cs typeface="Arial" panose="020B0604020202020204" pitchFamily="34" charset="0"/>
                        </a:rPr>
                        <a:t>              92) </a:t>
                      </a:r>
                      <a:r>
                        <a:rPr lang="en-US" sz="1000" b="1" u="none" strike="noStrike" kern="1200" dirty="0" err="1">
                          <a:solidFill>
                            <a:srgbClr val="00B050"/>
                          </a:solidFill>
                          <a:effectLst/>
                          <a:latin typeface="Arial" panose="020B0604020202020204" pitchFamily="34" charset="0"/>
                          <a:ea typeface="+mn-ea"/>
                          <a:cs typeface="Arial" panose="020B0604020202020204" pitchFamily="34" charset="0"/>
                        </a:rPr>
                        <a:t>Officer.Race</a:t>
                      </a:r>
                      <a:r>
                        <a:rPr lang="en-US" sz="1000" b="1" u="none" strike="noStrike" kern="1200" dirty="0">
                          <a:solidFill>
                            <a:srgbClr val="00B050"/>
                          </a:solidFill>
                          <a:effectLst/>
                          <a:latin typeface="Arial" panose="020B0604020202020204" pitchFamily="34" charset="0"/>
                          <a:ea typeface="+mn-ea"/>
                          <a:cs typeface="Arial" panose="020B0604020202020204" pitchFamily="34" charset="0"/>
                        </a:rPr>
                        <a:t>=Native American/Alaskan 17    5 N (0.117647059 0.705882353 0.176470588)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93)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Officer.Race</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Caucasian,Asian,African-American,Hispanic</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Latino,Mix</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/Other,- 327  153 N (0.021406728 0.532110092 0.446483180)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186) Call.Type=ONVIEW,TELEPHONE OTHER, NOT 911 77   29 N (0.000000000 0.623376623 0.376623377)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187) Call.Type=911,ALARM CALL (NOT POLICE ALARM) 250  124 N (0.028000000 0.504000000 0.468000000)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374)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Officer.Race</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Caucasian,Asian,Hispanic</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/Latino 224  107 N (0.031250000 0.522321429 0.446428571)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748) Officer.YOB=18 - 25,46 - 55 83   33 N (0.036144578 0.602409639 0.361445783)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58314">
                <a:tc>
                  <a:txBody>
                    <a:bodyPr/>
                    <a:lstStyle/>
                    <a:p>
                      <a:pPr algn="l" fontAlgn="ctr"/>
                      <a:r>
                        <a:rPr lang="fr-FR" sz="1000" b="1" u="none" strike="noStrike" kern="1200">
                          <a:solidFill>
                            <a:schemeClr val="dk1"/>
                          </a:solidFill>
                          <a:effectLst/>
                          <a:latin typeface="Arial" panose="020B0604020202020204" pitchFamily="34" charset="0"/>
                          <a:ea typeface="+mn-ea"/>
                          <a:cs typeface="Arial" panose="020B0604020202020204" pitchFamily="34" charset="0"/>
                        </a:rPr>
                        <a:t>                   749) Officer.YOB=36 - 45 141   71 Y (0.028368794 0.475177305 0.496453901)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1498) Subject.Age.Group=18 - 25,26 - 35,36 - 45,56 and Above 100   45 N (0.030000000 0.550000000 0.420000000)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58314">
                <a:tc>
                  <a:txBody>
                    <a:bodyPr/>
                    <a:lstStyle/>
                    <a:p>
                      <a:pPr algn="l" fontAlgn="ctr"/>
                      <a:r>
                        <a:rPr lang="fr-FR" sz="1000" b="1" u="none" strike="noStrike" kern="1200">
                          <a:solidFill>
                            <a:schemeClr val="dk1"/>
                          </a:solidFill>
                          <a:effectLst/>
                          <a:latin typeface="Arial" panose="020B0604020202020204" pitchFamily="34" charset="0"/>
                          <a:ea typeface="+mn-ea"/>
                          <a:cs typeface="Arial" panose="020B0604020202020204" pitchFamily="34" charset="0"/>
                        </a:rPr>
                        <a:t>                    1499) Subject.Age.Group=-,1 - 17,46 - 55 41   13 Y (0.024390244 0.292682927 0.682926829)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58314">
                <a:tc>
                  <a:txBody>
                    <a:bodyPr/>
                    <a:lstStyle/>
                    <a:p>
                      <a:pPr algn="l" fontAlgn="ctr"/>
                      <a:r>
                        <a:rPr lang="en-US" sz="1000" b="1" u="none" strike="noStrike" kern="1200" dirty="0">
                          <a:solidFill>
                            <a:srgbClr val="C00000"/>
                          </a:solidFill>
                          <a:effectLst/>
                          <a:latin typeface="Arial" panose="020B0604020202020204" pitchFamily="34" charset="0"/>
                          <a:ea typeface="+mn-ea"/>
                          <a:cs typeface="Arial" panose="020B0604020202020204" pitchFamily="34" charset="0"/>
                        </a:rPr>
                        <a:t>                 375) </a:t>
                      </a:r>
                      <a:r>
                        <a:rPr lang="en-US" sz="1000" b="1" u="none" strike="noStrike" kern="1200" dirty="0" err="1">
                          <a:solidFill>
                            <a:srgbClr val="C00000"/>
                          </a:solidFill>
                          <a:effectLst/>
                          <a:latin typeface="Arial" panose="020B0604020202020204" pitchFamily="34" charset="0"/>
                          <a:ea typeface="+mn-ea"/>
                          <a:cs typeface="Arial" panose="020B0604020202020204" pitchFamily="34" charset="0"/>
                        </a:rPr>
                        <a:t>Officer.Race</a:t>
                      </a:r>
                      <a:r>
                        <a:rPr lang="en-US" sz="1000" b="1" u="none" strike="noStrike" kern="1200" dirty="0">
                          <a:solidFill>
                            <a:srgbClr val="C00000"/>
                          </a:solidFill>
                          <a:effectLst/>
                          <a:latin typeface="Arial" panose="020B0604020202020204" pitchFamily="34" charset="0"/>
                          <a:ea typeface="+mn-ea"/>
                          <a:cs typeface="Arial" panose="020B0604020202020204" pitchFamily="34" charset="0"/>
                        </a:rPr>
                        <a:t>=African-</a:t>
                      </a:r>
                      <a:r>
                        <a:rPr lang="en-US" sz="1000" b="1" u="none" strike="noStrike" kern="1200" dirty="0" err="1">
                          <a:solidFill>
                            <a:srgbClr val="C00000"/>
                          </a:solidFill>
                          <a:effectLst/>
                          <a:latin typeface="Arial" panose="020B0604020202020204" pitchFamily="34" charset="0"/>
                          <a:ea typeface="+mn-ea"/>
                          <a:cs typeface="Arial" panose="020B0604020202020204" pitchFamily="34" charset="0"/>
                        </a:rPr>
                        <a:t>American,Mix</a:t>
                      </a:r>
                      <a:r>
                        <a:rPr lang="en-US" sz="1000" b="1" u="none" strike="noStrike" kern="1200" dirty="0">
                          <a:solidFill>
                            <a:srgbClr val="C00000"/>
                          </a:solidFill>
                          <a:effectLst/>
                          <a:latin typeface="Arial" panose="020B0604020202020204" pitchFamily="34" charset="0"/>
                          <a:ea typeface="+mn-ea"/>
                          <a:cs typeface="Arial" panose="020B0604020202020204" pitchFamily="34" charset="0"/>
                        </a:rPr>
                        <a:t>/Other,- 26    9 Y (0.000000000 0.346153846 0.653846154)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47)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Officer.YOB</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=26 - 35,56 and Above 478  203 Y (0.010460251 0.414225941 0.575313808)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94)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Call.Type</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=ALARM CALL (NOT POLICE ALARM),ONVIEW,TELEPHONE OTHER, NOT 911 91   36 N (0.010989011 0.604395604 0.384615385)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58314">
                <a:tc>
                  <a:txBody>
                    <a:bodyPr/>
                    <a:lstStyle/>
                    <a:p>
                      <a:pPr algn="l" fontAlgn="ctr"/>
                      <a:r>
                        <a:rPr lang="en-US" sz="1000" b="1" u="none" strike="noStrike" kern="1200">
                          <a:solidFill>
                            <a:schemeClr val="dk1"/>
                          </a:solidFill>
                          <a:effectLst/>
                          <a:latin typeface="Arial" panose="020B0604020202020204" pitchFamily="34" charset="0"/>
                          <a:ea typeface="+mn-ea"/>
                          <a:cs typeface="Arial" panose="020B0604020202020204" pitchFamily="34" charset="0"/>
                        </a:rPr>
                        <a:t>               188) Subject.Age.Group=18 - 25,26 - 35,36 - 45,46 - 55,56 and Above 78   25 N (0.012820513 0.679487179 0.307692308)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58314">
                <a:tc>
                  <a:txBody>
                    <a:bodyPr/>
                    <a:lstStyle/>
                    <a:p>
                      <a:pPr algn="l" fontAlgn="ctr"/>
                      <a:r>
                        <a:rPr lang="fr-FR" sz="1000" b="1" u="none" strike="noStrike" kern="1200" dirty="0">
                          <a:solidFill>
                            <a:schemeClr val="dk1"/>
                          </a:solidFill>
                          <a:effectLst/>
                          <a:latin typeface="Arial" panose="020B0604020202020204" pitchFamily="34" charset="0"/>
                          <a:ea typeface="+mn-ea"/>
                          <a:cs typeface="Arial" panose="020B0604020202020204" pitchFamily="34" charset="0"/>
                        </a:rPr>
                        <a:t>               189) </a:t>
                      </a:r>
                      <a:r>
                        <a:rPr lang="fr-FR" sz="1000" b="1" u="none" strike="noStrike" kern="1200" dirty="0" err="1">
                          <a:solidFill>
                            <a:schemeClr val="dk1"/>
                          </a:solidFill>
                          <a:effectLst/>
                          <a:latin typeface="Arial" panose="020B0604020202020204" pitchFamily="34" charset="0"/>
                          <a:ea typeface="+mn-ea"/>
                          <a:cs typeface="Arial" panose="020B0604020202020204" pitchFamily="34" charset="0"/>
                        </a:rPr>
                        <a:t>Subject.Age.Group</a:t>
                      </a:r>
                      <a:r>
                        <a:rPr lang="fr-FR" sz="1000" b="1" u="none" strike="noStrike" kern="1200" dirty="0">
                          <a:solidFill>
                            <a:schemeClr val="dk1"/>
                          </a:solidFill>
                          <a:effectLst/>
                          <a:latin typeface="Arial" panose="020B0604020202020204" pitchFamily="34" charset="0"/>
                          <a:ea typeface="+mn-ea"/>
                          <a:cs typeface="Arial" panose="020B0604020202020204" pitchFamily="34" charset="0"/>
                        </a:rPr>
                        <a:t>=-,1 - 17 13    2 Y (0.000000000 0.153846154 0.846153846)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58314">
                <a:tc>
                  <a:txBody>
                    <a:bodyPr/>
                    <a:lstStyle/>
                    <a:p>
                      <a:pPr algn="l" fontAlgn="ctr"/>
                      <a:r>
                        <a:rPr lang="es-ES" sz="1000" b="1" u="none" strike="noStrike" kern="1200" dirty="0">
                          <a:solidFill>
                            <a:schemeClr val="dk1"/>
                          </a:solidFill>
                          <a:effectLst/>
                          <a:latin typeface="Arial" panose="020B0604020202020204" pitchFamily="34" charset="0"/>
                          <a:ea typeface="+mn-ea"/>
                          <a:cs typeface="Arial" panose="020B0604020202020204" pitchFamily="34" charset="0"/>
                        </a:rPr>
                        <a:t>              95) </a:t>
                      </a:r>
                      <a:r>
                        <a:rPr lang="es-ES" sz="1000" b="1" u="none" strike="noStrike" kern="1200" dirty="0" err="1">
                          <a:solidFill>
                            <a:schemeClr val="dk1"/>
                          </a:solidFill>
                          <a:effectLst/>
                          <a:latin typeface="Arial" panose="020B0604020202020204" pitchFamily="34" charset="0"/>
                          <a:ea typeface="+mn-ea"/>
                          <a:cs typeface="Arial" panose="020B0604020202020204" pitchFamily="34" charset="0"/>
                        </a:rPr>
                        <a:t>Call.Type</a:t>
                      </a:r>
                      <a:r>
                        <a:rPr lang="es-ES" sz="1000" b="1" u="none" strike="noStrike" kern="1200" dirty="0">
                          <a:solidFill>
                            <a:schemeClr val="dk1"/>
                          </a:solidFill>
                          <a:effectLst/>
                          <a:latin typeface="Arial" panose="020B0604020202020204" pitchFamily="34" charset="0"/>
                          <a:ea typeface="+mn-ea"/>
                          <a:cs typeface="Arial" panose="020B0604020202020204" pitchFamily="34" charset="0"/>
                        </a:rPr>
                        <a:t>=911 387  147 Y (0.010335917 0.369509044 0.620155039)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58314">
                <a:tc>
                  <a:txBody>
                    <a:bodyPr/>
                    <a:lstStyle/>
                    <a:p>
                      <a:pPr algn="l" fontAlgn="ct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3)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Weapon.Type</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=Club-Knuckles-</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Blackjack,Lethal</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Cutting </a:t>
                      </a:r>
                      <a:r>
                        <a:rPr lang="en-US" sz="1000" b="1" u="none" strike="noStrike" kern="1200" dirty="0" err="1">
                          <a:solidFill>
                            <a:schemeClr val="dk1"/>
                          </a:solidFill>
                          <a:effectLst/>
                          <a:latin typeface="Arial" panose="020B0604020202020204" pitchFamily="34" charset="0"/>
                          <a:ea typeface="+mn-ea"/>
                          <a:cs typeface="Arial" panose="020B0604020202020204" pitchFamily="34" charset="0"/>
                        </a:rPr>
                        <a:t>Instrument,Handgun,Other</a:t>
                      </a:r>
                      <a:r>
                        <a:rPr lang="en-US" sz="1000" b="1" u="none" strike="noStrike" kern="1200" dirty="0">
                          <a:solidFill>
                            <a:schemeClr val="dk1"/>
                          </a:solidFill>
                          <a:effectLst/>
                          <a:latin typeface="Arial" panose="020B0604020202020204" pitchFamily="34" charset="0"/>
                          <a:ea typeface="+mn-ea"/>
                          <a:cs typeface="Arial" panose="020B0604020202020204" pitchFamily="34" charset="0"/>
                        </a:rPr>
                        <a:t> Firearm 1409  293 Y (0.003548616 0.204400284 0.792051100)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bl>
          </a:graphicData>
        </a:graphic>
      </p:graphicFrame>
      <p:sp>
        <p:nvSpPr>
          <p:cNvPr id="6" name="Rectangle 5">
            <a:extLst>
              <a:ext uri="{FF2B5EF4-FFF2-40B4-BE49-F238E27FC236}">
                <a16:creationId xmlns:a16="http://schemas.microsoft.com/office/drawing/2014/main" id="{34F90FEF-3082-419C-9479-CDEC5DBA33E3}"/>
              </a:ext>
            </a:extLst>
          </p:cNvPr>
          <p:cNvSpPr txBox="1">
            <a:spLocks noChangeArrowheads="1"/>
          </p:cNvSpPr>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914400" eaLnBrk="0" fontAlgn="base" hangingPunct="0">
              <a:spcAft>
                <a:spcPct val="0"/>
              </a:spcAft>
            </a:pPr>
            <a:r>
              <a:rPr lang="en-US" altLang="en-US" sz="1000" b="1" cap="none">
                <a:solidFill>
                  <a:srgbClr val="000000"/>
                </a:solidFill>
                <a:latin typeface="Arial" panose="020B0604020202020204" pitchFamily="34" charset="0"/>
                <a:ea typeface="Times New Roman" panose="02020603050405020304" pitchFamily="18" charset="0"/>
                <a:cs typeface="Arial" panose="020B0604020202020204" pitchFamily="34" charset="0"/>
              </a:rPr>
              <a:t>n= 26042 </a:t>
            </a:r>
            <a:br>
              <a:rPr lang="en-US" altLang="en-US" sz="10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C00000"/>
                </a:solidFill>
                <a:latin typeface="Arial" panose="020B0604020202020204" pitchFamily="34" charset="0"/>
                <a:ea typeface="Times New Roman" panose="02020603050405020304" pitchFamily="18" charset="0"/>
                <a:cs typeface="Arial" panose="020B0604020202020204" pitchFamily="34" charset="0"/>
              </a:rPr>
              <a:t>Legend: </a:t>
            </a: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node), split, n, loss, yval, (yprob)      </a:t>
            </a:r>
            <a:b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lang="en-US" altLang="en-US" sz="1600" b="1" cap="none" dirty="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420D64E7-D610-44BC-9096-5CADC4D14567}"/>
              </a:ext>
            </a:extLst>
          </p:cNvPr>
          <p:cNvSpPr/>
          <p:nvPr/>
        </p:nvSpPr>
        <p:spPr>
          <a:xfrm>
            <a:off x="440285" y="490304"/>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Frisks (model 1)</a:t>
            </a:r>
          </a:p>
        </p:txBody>
      </p:sp>
    </p:spTree>
    <p:extLst>
      <p:ext uri="{BB962C8B-B14F-4D97-AF65-F5344CB8AC3E}">
        <p14:creationId xmlns:p14="http://schemas.microsoft.com/office/powerpoint/2010/main" val="1171052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42391-E24D-4A3A-AA41-7E05013AF13F}"/>
              </a:ext>
            </a:extLst>
          </p:cNvPr>
          <p:cNvPicPr>
            <a:picLocks noChangeAspect="1"/>
          </p:cNvPicPr>
          <p:nvPr/>
        </p:nvPicPr>
        <p:blipFill rotWithShape="1">
          <a:blip r:embed="rId2"/>
          <a:srcRect l="2267" t="5194" r="2848"/>
          <a:stretch/>
        </p:blipFill>
        <p:spPr>
          <a:xfrm>
            <a:off x="1195215" y="659876"/>
            <a:ext cx="9793231" cy="5437529"/>
          </a:xfrm>
          <a:prstGeom prst="rect">
            <a:avLst/>
          </a:prstGeom>
        </p:spPr>
      </p:pic>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Frisks (model 11)</a:t>
            </a:r>
          </a:p>
        </p:txBody>
      </p:sp>
      <p:sp>
        <p:nvSpPr>
          <p:cNvPr id="6" name="Rectangle 5">
            <a:extLst>
              <a:ext uri="{FF2B5EF4-FFF2-40B4-BE49-F238E27FC236}">
                <a16:creationId xmlns:a16="http://schemas.microsoft.com/office/drawing/2014/main" id="{2A3DD1AB-A5BA-4D56-937B-48FECE1685C2}"/>
              </a:ext>
            </a:extLst>
          </p:cNvPr>
          <p:cNvSpPr/>
          <p:nvPr/>
        </p:nvSpPr>
        <p:spPr>
          <a:xfrm>
            <a:off x="141402" y="1271536"/>
            <a:ext cx="2648932" cy="307777"/>
          </a:xfrm>
          <a:prstGeom prst="rect">
            <a:avLst/>
          </a:prstGeom>
        </p:spPr>
        <p:txBody>
          <a:bodyPr wrap="square">
            <a:spAutoFit/>
          </a:bodyPr>
          <a:lstStyle/>
          <a:p>
            <a:r>
              <a:rPr lang="en-US" sz="1400" dirty="0">
                <a:solidFill>
                  <a:schemeClr val="bg1">
                    <a:lumMod val="50000"/>
                  </a:schemeClr>
                </a:solidFill>
              </a:rPr>
              <a:t>Allowing for greater complexity</a:t>
            </a:r>
          </a:p>
        </p:txBody>
      </p:sp>
    </p:spTree>
    <p:extLst>
      <p:ext uri="{BB962C8B-B14F-4D97-AF65-F5344CB8AC3E}">
        <p14:creationId xmlns:p14="http://schemas.microsoft.com/office/powerpoint/2010/main" val="122211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graphicFrame>
        <p:nvGraphicFramePr>
          <p:cNvPr id="5" name="Content Placeholder 11">
            <a:extLst>
              <a:ext uri="{FF2B5EF4-FFF2-40B4-BE49-F238E27FC236}">
                <a16:creationId xmlns:a16="http://schemas.microsoft.com/office/drawing/2014/main" id="{8F1AFCA2-1F70-46E1-82CD-03A240E939CD}"/>
              </a:ext>
            </a:extLst>
          </p:cNvPr>
          <p:cNvGraphicFramePr>
            <a:graphicFrameLocks noGrp="1"/>
          </p:cNvGraphicFramePr>
          <p:nvPr>
            <p:ph idx="1"/>
            <p:extLst/>
          </p:nvPr>
        </p:nvGraphicFramePr>
        <p:xfrm>
          <a:off x="921051" y="1419318"/>
          <a:ext cx="10524058" cy="4544197"/>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44272">
                <a:tc>
                  <a:txBody>
                    <a:bodyPr/>
                    <a:lstStyle/>
                    <a:p>
                      <a:pPr algn="l" fontAlgn="ct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1) root 26042 5940 N (0.014169419 0.771906920 0.213923662)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15545414"/>
                  </a:ext>
                </a:extLst>
              </a:tr>
              <a:tr h="144272">
                <a:tc>
                  <a:txBody>
                    <a:bodyPr/>
                    <a:lstStyle/>
                    <a:p>
                      <a:pPr algn="l" fontAlgn="ct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2) </a:t>
                      </a:r>
                      <a:r>
                        <a:rPr lang="en-US" sz="900" b="1" u="none" strike="noStrike" kern="1200" dirty="0" err="1">
                          <a:solidFill>
                            <a:schemeClr val="dk1"/>
                          </a:solidFill>
                          <a:effectLst/>
                          <a:latin typeface="Arial" panose="020B0604020202020204" pitchFamily="34" charset="0"/>
                          <a:ea typeface="+mn-ea"/>
                          <a:cs typeface="Arial" panose="020B0604020202020204" pitchFamily="34" charset="0"/>
                        </a:rPr>
                        <a:t>Weapon.Type</a:t>
                      </a:r>
                      <a:r>
                        <a:rPr lang="en-US" sz="900" b="1" u="none" strike="noStrike" kern="1200" dirty="0">
                          <a:solidFill>
                            <a:schemeClr val="dk1"/>
                          </a:solidFill>
                          <a:effectLst/>
                          <a:latin typeface="Arial" panose="020B0604020202020204" pitchFamily="34" charset="0"/>
                          <a:ea typeface="+mn-ea"/>
                          <a:cs typeface="Arial" panose="020B0604020202020204" pitchFamily="34" charset="0"/>
                        </a:rPr>
                        <a:t>=None 24633 4819 N (0.014776925 0.804368124 0.180854951)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705523115"/>
                  </a:ext>
                </a:extLst>
              </a:tr>
              <a:tr h="144272">
                <a:tc>
                  <a:txBody>
                    <a:bodyPr/>
                    <a:lstStyle/>
                    <a:p>
                      <a:pPr algn="l" fontAlgn="ct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4) Precinct=</a:t>
                      </a:r>
                      <a:r>
                        <a:rPr lang="en-US" sz="900" b="1" u="none" strike="noStrike" kern="1200" dirty="0" err="1">
                          <a:solidFill>
                            <a:schemeClr val="dk1"/>
                          </a:solidFill>
                          <a:effectLst/>
                          <a:latin typeface="Arial" panose="020B0604020202020204" pitchFamily="34" charset="0"/>
                          <a:ea typeface="+mn-ea"/>
                          <a:cs typeface="Arial" panose="020B0604020202020204" pitchFamily="34" charset="0"/>
                        </a:rPr>
                        <a:t>East,North,NULL,Southwest,West</a:t>
                      </a: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22274 3849 N (0.014142049 0.827197630 0.158660321)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737557243"/>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5) Precinct=South,Unknown 2359  970 N (0.020771513 0.588808817 0.390419669)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8253866"/>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10) Subject.Perceived.Gender=Female,Unable to Determine 525  132 N (0.020952381 0.748571429 0.230476190)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055987248"/>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11) Subject.Perceived.Gender=-,Male 1834  838 N (0.020719738 0.543075245 0.436205016)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282377143"/>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22) Final.call.urgency=2,3 1012  400 N (0.023715415 0.604743083 0.371541502)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36008959"/>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44) Officer.Race=African-American,Hispanic/Latino,- 113   26 N (0.026548673 0.769911504 0.203539823)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00147433"/>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45) Officer.Race=Caucasian,Asian,Mix/Other,Hawaiian,Native American/Alaskan 899  374 N (0.023359288 0.583982202 0.392658509)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90) Officer.Race=Caucasian,Asian,Mix/Other,Hawaiian 881  359 N (0.020431328 0.592508513 0.387060159)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91) Officer.Race=Native American/Alaskan 18    6 Y (0.166666667 0.166666667 0.666666667)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44272">
                <a:tc>
                  <a:txBody>
                    <a:bodyPr/>
                    <a:lstStyle/>
                    <a:p>
                      <a:pPr algn="l" fontAlgn="ctr"/>
                      <a:r>
                        <a:rPr lang="es-ES" sz="900" b="1" u="none" strike="noStrike" kern="1200">
                          <a:solidFill>
                            <a:schemeClr val="dk1"/>
                          </a:solidFill>
                          <a:effectLst/>
                          <a:latin typeface="Arial" panose="020B0604020202020204" pitchFamily="34" charset="0"/>
                          <a:ea typeface="+mn-ea"/>
                          <a:cs typeface="Arial" panose="020B0604020202020204" pitchFamily="34" charset="0"/>
                        </a:rPr>
                        <a:t>          23) Final.call.urgency=1,4,5 822  398 Y (0.017031630 0.467153285 0.515815085)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46) Officer.YOB=18 - 25,36 - 45,46 - 55 344  158 N (0.026162791 0.540697674 0.433139535)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92) Officer.Race=Native American/Alaskan 17    5 N (0.117647059 0.705882353 0.176470588)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93) Officer.Race=Caucasian,Asian,African-American,Hispanic/Latino,Mix/Other,- 327  153 N (0.021406728 0.532110092 0.446483180)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186) Call.Type=ONVIEW,TELEPHONE OTHER, NOT 911 77   29 N (0.000000000 0.623376623 0.376623377)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187) Call.Type=911,ALARM CALL (NOT POLICE ALARM) 250  124 N (0.028000000 0.504000000 0.468000000)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374) Officer.Race=Caucasian,Asian,Hispanic/Latino 224  107 N (0.031250000 0.522321429 0.446428571)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748) Officer.YOB=18 - 25,46 - 55 83   33 N (0.036144578 0.602409639 0.361445783)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44272">
                <a:tc>
                  <a:txBody>
                    <a:bodyPr/>
                    <a:lstStyle/>
                    <a:p>
                      <a:pPr algn="l" fontAlgn="ctr"/>
                      <a:r>
                        <a:rPr lang="fr-FR" sz="900" b="1" u="none" strike="noStrike" kern="1200">
                          <a:solidFill>
                            <a:schemeClr val="dk1"/>
                          </a:solidFill>
                          <a:effectLst/>
                          <a:latin typeface="Arial" panose="020B0604020202020204" pitchFamily="34" charset="0"/>
                          <a:ea typeface="+mn-ea"/>
                          <a:cs typeface="Arial" panose="020B0604020202020204" pitchFamily="34" charset="0"/>
                        </a:rPr>
                        <a:t>                   749) Officer.YOB=36 - 45 141   71 Y (0.028368794 0.475177305 0.496453901)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1498) Subject.Age.Group=18 - 25,26 - 35,36 - 45,56 and Above 100   45 N (0.030000000 0.550000000 0.420000000)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44272">
                <a:tc>
                  <a:txBody>
                    <a:bodyPr/>
                    <a:lstStyle/>
                    <a:p>
                      <a:pPr algn="l" fontAlgn="ctr"/>
                      <a:r>
                        <a:rPr lang="fr-FR" sz="900" b="1" u="none" strike="noStrike" kern="1200">
                          <a:solidFill>
                            <a:schemeClr val="dk1"/>
                          </a:solidFill>
                          <a:effectLst/>
                          <a:latin typeface="Arial" panose="020B0604020202020204" pitchFamily="34" charset="0"/>
                          <a:ea typeface="+mn-ea"/>
                          <a:cs typeface="Arial" panose="020B0604020202020204" pitchFamily="34" charset="0"/>
                        </a:rPr>
                        <a:t>                    1499) Subject.Age.Group=-,1 - 17,46 - 55 41   13 Y (0.024390244 0.292682927 0.682926829)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375) Officer.Race=African-American,Mix/Other,- 26    9 Y (0.000000000 0.346153846 0.653846154)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47) Officer.YOB=26 - 35,56 and Above 478  203 Y (0.010460251 0.414225941 0.575313808)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94) Call.Type=ALARM CALL (NOT POLICE ALARM),ONVIEW,TELEPHONE OTHER, NOT 911 91   36 N (0.010989011 0.604395604 0.384615385)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188) Subject.Age.Group=18 - 25,26 - 35,36 - 45,46 - 55,56 and Above 78   25 N (0.012820513 0.679487179 0.307692308)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376) Subject.Perceived.Race=Caucasian,African-American,Mix/Other,- 66   17 N (0.015151515 0.742424242 0.242424242)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44272">
                <a:tc>
                  <a:txBody>
                    <a:bodyPr/>
                    <a:lstStyle/>
                    <a:p>
                      <a:pPr algn="l" fontAlgn="ctr"/>
                      <a:r>
                        <a:rPr lang="en-US" sz="900" b="1" u="none" strike="noStrike" kern="1200">
                          <a:solidFill>
                            <a:schemeClr val="dk1"/>
                          </a:solidFill>
                          <a:effectLst/>
                          <a:latin typeface="Arial" panose="020B0604020202020204" pitchFamily="34" charset="0"/>
                          <a:ea typeface="+mn-ea"/>
                          <a:cs typeface="Arial" panose="020B0604020202020204" pitchFamily="34" charset="0"/>
                        </a:rPr>
                        <a:t>                 377) Subject.Perceived.Race=Asian,Hispanic/Latino,Native American/Alaskan 12    4 Y (0.000000000 0.333333333 0.666666667)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44272">
                <a:tc>
                  <a:txBody>
                    <a:bodyPr/>
                    <a:lstStyle/>
                    <a:p>
                      <a:pPr algn="l" fontAlgn="ctr"/>
                      <a:r>
                        <a:rPr lang="fr-FR" sz="900" b="1" u="none" strike="noStrike" kern="1200" dirty="0">
                          <a:solidFill>
                            <a:schemeClr val="dk1"/>
                          </a:solidFill>
                          <a:effectLst/>
                          <a:latin typeface="Arial" panose="020B0604020202020204" pitchFamily="34" charset="0"/>
                          <a:ea typeface="+mn-ea"/>
                          <a:cs typeface="Arial" panose="020B0604020202020204" pitchFamily="34" charset="0"/>
                        </a:rPr>
                        <a:t>               189) </a:t>
                      </a:r>
                      <a:r>
                        <a:rPr lang="fr-FR" sz="900" b="1" u="none" strike="noStrike" kern="1200" dirty="0" err="1">
                          <a:solidFill>
                            <a:schemeClr val="dk1"/>
                          </a:solidFill>
                          <a:effectLst/>
                          <a:latin typeface="Arial" panose="020B0604020202020204" pitchFamily="34" charset="0"/>
                          <a:ea typeface="+mn-ea"/>
                          <a:cs typeface="Arial" panose="020B0604020202020204" pitchFamily="34" charset="0"/>
                        </a:rPr>
                        <a:t>Subject.Age.Group</a:t>
                      </a:r>
                      <a:r>
                        <a:rPr lang="fr-FR" sz="900" b="1" u="none" strike="noStrike" kern="1200" dirty="0">
                          <a:solidFill>
                            <a:schemeClr val="dk1"/>
                          </a:solidFill>
                          <a:effectLst/>
                          <a:latin typeface="Arial" panose="020B0604020202020204" pitchFamily="34" charset="0"/>
                          <a:ea typeface="+mn-ea"/>
                          <a:cs typeface="Arial" panose="020B0604020202020204" pitchFamily="34" charset="0"/>
                        </a:rPr>
                        <a:t>=-,1 - 17 13    2 Y (0.000000000 0.153846154 0.846153846)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44272">
                <a:tc>
                  <a:txBody>
                    <a:bodyPr/>
                    <a:lstStyle/>
                    <a:p>
                      <a:pPr algn="l" fontAlgn="ctr"/>
                      <a:r>
                        <a:rPr lang="es-ES" sz="900" b="1" u="none" strike="noStrike" kern="1200" dirty="0">
                          <a:solidFill>
                            <a:schemeClr val="dk1"/>
                          </a:solidFill>
                          <a:effectLst/>
                          <a:latin typeface="Arial" panose="020B0604020202020204" pitchFamily="34" charset="0"/>
                          <a:ea typeface="+mn-ea"/>
                          <a:cs typeface="Arial" panose="020B0604020202020204" pitchFamily="34" charset="0"/>
                        </a:rPr>
                        <a:t>              95) </a:t>
                      </a:r>
                      <a:r>
                        <a:rPr lang="es-ES" sz="900" b="1" u="none" strike="noStrike" kern="1200" dirty="0" err="1">
                          <a:solidFill>
                            <a:schemeClr val="dk1"/>
                          </a:solidFill>
                          <a:effectLst/>
                          <a:latin typeface="Arial" panose="020B0604020202020204" pitchFamily="34" charset="0"/>
                          <a:ea typeface="+mn-ea"/>
                          <a:cs typeface="Arial" panose="020B0604020202020204" pitchFamily="34" charset="0"/>
                        </a:rPr>
                        <a:t>Call.Type</a:t>
                      </a:r>
                      <a:r>
                        <a:rPr lang="es-ES" sz="900" b="1" u="none" strike="noStrike" kern="1200" dirty="0">
                          <a:solidFill>
                            <a:schemeClr val="dk1"/>
                          </a:solidFill>
                          <a:effectLst/>
                          <a:latin typeface="Arial" panose="020B0604020202020204" pitchFamily="34" charset="0"/>
                          <a:ea typeface="+mn-ea"/>
                          <a:cs typeface="Arial" panose="020B0604020202020204" pitchFamily="34" charset="0"/>
                        </a:rPr>
                        <a:t>=911 387  147 Y (0.010335917 0.369509044 0.620155039)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44272">
                <a:tc>
                  <a:txBody>
                    <a:bodyPr/>
                    <a:lstStyle/>
                    <a:p>
                      <a:pPr algn="l" fontAlgn="ct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3) </a:t>
                      </a:r>
                      <a:r>
                        <a:rPr lang="en-US" sz="900" b="1" u="none" strike="noStrike" kern="1200" dirty="0" err="1">
                          <a:solidFill>
                            <a:schemeClr val="dk1"/>
                          </a:solidFill>
                          <a:effectLst/>
                          <a:latin typeface="Arial" panose="020B0604020202020204" pitchFamily="34" charset="0"/>
                          <a:ea typeface="+mn-ea"/>
                          <a:cs typeface="Arial" panose="020B0604020202020204" pitchFamily="34" charset="0"/>
                        </a:rPr>
                        <a:t>Weapon.Type</a:t>
                      </a:r>
                      <a:r>
                        <a:rPr lang="en-US" sz="900" b="1" u="none" strike="noStrike" kern="1200" dirty="0">
                          <a:solidFill>
                            <a:schemeClr val="dk1"/>
                          </a:solidFill>
                          <a:effectLst/>
                          <a:latin typeface="Arial" panose="020B0604020202020204" pitchFamily="34" charset="0"/>
                          <a:ea typeface="+mn-ea"/>
                          <a:cs typeface="Arial" panose="020B0604020202020204" pitchFamily="34" charset="0"/>
                        </a:rPr>
                        <a:t>=Club-Knuckles-</a:t>
                      </a:r>
                      <a:r>
                        <a:rPr lang="en-US" sz="900" b="1" u="none" strike="noStrike" kern="1200" dirty="0" err="1">
                          <a:solidFill>
                            <a:schemeClr val="dk1"/>
                          </a:solidFill>
                          <a:effectLst/>
                          <a:latin typeface="Arial" panose="020B0604020202020204" pitchFamily="34" charset="0"/>
                          <a:ea typeface="+mn-ea"/>
                          <a:cs typeface="Arial" panose="020B0604020202020204" pitchFamily="34" charset="0"/>
                        </a:rPr>
                        <a:t>Blackjack,Lethal</a:t>
                      </a: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Cutting </a:t>
                      </a:r>
                      <a:r>
                        <a:rPr lang="en-US" sz="900" b="1" u="none" strike="noStrike" kern="1200" dirty="0" err="1">
                          <a:solidFill>
                            <a:schemeClr val="dk1"/>
                          </a:solidFill>
                          <a:effectLst/>
                          <a:latin typeface="Arial" panose="020B0604020202020204" pitchFamily="34" charset="0"/>
                          <a:ea typeface="+mn-ea"/>
                          <a:cs typeface="Arial" panose="020B0604020202020204" pitchFamily="34" charset="0"/>
                        </a:rPr>
                        <a:t>Instrument,Handgun,Other</a:t>
                      </a:r>
                      <a:r>
                        <a:rPr lang="en-US" sz="900" b="1" u="none" strike="noStrike" kern="1200" dirty="0">
                          <a:solidFill>
                            <a:schemeClr val="dk1"/>
                          </a:solidFill>
                          <a:effectLst/>
                          <a:latin typeface="Arial" panose="020B0604020202020204" pitchFamily="34" charset="0"/>
                          <a:ea typeface="+mn-ea"/>
                          <a:cs typeface="Arial" panose="020B0604020202020204" pitchFamily="34" charset="0"/>
                        </a:rPr>
                        <a:t> Firearm 1409  293 Y (0.003548616 0.204400284 0.792051100)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bl>
          </a:graphicData>
        </a:graphic>
      </p:graphicFrame>
      <p:sp>
        <p:nvSpPr>
          <p:cNvPr id="6" name="Rectangle 5">
            <a:extLst>
              <a:ext uri="{FF2B5EF4-FFF2-40B4-BE49-F238E27FC236}">
                <a16:creationId xmlns:a16="http://schemas.microsoft.com/office/drawing/2014/main" id="{34F90FEF-3082-419C-9479-CDEC5DBA33E3}"/>
              </a:ext>
            </a:extLst>
          </p:cNvPr>
          <p:cNvSpPr txBox="1">
            <a:spLocks noChangeArrowheads="1"/>
          </p:cNvSpPr>
          <p:nvPr/>
        </p:nvSpPr>
        <p:spPr bwMode="auto">
          <a:xfrm>
            <a:off x="1608564" y="385658"/>
            <a:ext cx="9149032" cy="8925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914400" eaLnBrk="0" fontAlgn="base" hangingPunct="0">
              <a:spcAft>
                <a:spcPct val="0"/>
              </a:spcAft>
            </a:pPr>
            <a:r>
              <a:rPr lang="en-US" altLang="en-US" sz="1000" b="1" cap="none">
                <a:solidFill>
                  <a:srgbClr val="000000"/>
                </a:solidFill>
                <a:latin typeface="Arial" panose="020B0604020202020204" pitchFamily="34" charset="0"/>
                <a:ea typeface="Times New Roman" panose="02020603050405020304" pitchFamily="18" charset="0"/>
                <a:cs typeface="Arial" panose="020B0604020202020204" pitchFamily="34" charset="0"/>
              </a:rPr>
              <a:t>n= 26042 </a:t>
            </a:r>
            <a:br>
              <a:rPr lang="en-US" altLang="en-US" sz="10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C00000"/>
                </a:solidFill>
                <a:latin typeface="Arial" panose="020B0604020202020204" pitchFamily="34" charset="0"/>
                <a:ea typeface="Times New Roman" panose="02020603050405020304" pitchFamily="18" charset="0"/>
                <a:cs typeface="Arial" panose="020B0604020202020204" pitchFamily="34" charset="0"/>
              </a:rPr>
              <a:t>Legend: </a:t>
            </a: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node), split, n, loss, yval, (yprob)      </a:t>
            </a:r>
            <a:b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lang="en-US" altLang="en-US" sz="1600" b="1" cap="none" dirty="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420D64E7-D610-44BC-9096-5CADC4D14567}"/>
              </a:ext>
            </a:extLst>
          </p:cNvPr>
          <p:cNvSpPr/>
          <p:nvPr/>
        </p:nvSpPr>
        <p:spPr>
          <a:xfrm>
            <a:off x="440285" y="490304"/>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Frisks (model 11)</a:t>
            </a:r>
          </a:p>
        </p:txBody>
      </p:sp>
      <p:sp>
        <p:nvSpPr>
          <p:cNvPr id="8" name="Rectangle 7">
            <a:extLst>
              <a:ext uri="{FF2B5EF4-FFF2-40B4-BE49-F238E27FC236}">
                <a16:creationId xmlns:a16="http://schemas.microsoft.com/office/drawing/2014/main" id="{FB98F3D3-0015-4C72-9D96-86446395508F}"/>
              </a:ext>
            </a:extLst>
          </p:cNvPr>
          <p:cNvSpPr/>
          <p:nvPr/>
        </p:nvSpPr>
        <p:spPr>
          <a:xfrm>
            <a:off x="141402" y="1117647"/>
            <a:ext cx="2648932" cy="307777"/>
          </a:xfrm>
          <a:prstGeom prst="rect">
            <a:avLst/>
          </a:prstGeom>
        </p:spPr>
        <p:txBody>
          <a:bodyPr wrap="square">
            <a:spAutoFit/>
          </a:bodyPr>
          <a:lstStyle/>
          <a:p>
            <a:r>
              <a:rPr lang="en-US" sz="1400" dirty="0">
                <a:solidFill>
                  <a:schemeClr val="bg1">
                    <a:lumMod val="50000"/>
                  </a:schemeClr>
                </a:solidFill>
              </a:rPr>
              <a:t>Allowing for greater complexity</a:t>
            </a:r>
          </a:p>
        </p:txBody>
      </p:sp>
    </p:spTree>
    <p:extLst>
      <p:ext uri="{BB962C8B-B14F-4D97-AF65-F5344CB8AC3E}">
        <p14:creationId xmlns:p14="http://schemas.microsoft.com/office/powerpoint/2010/main" val="3376614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6BBAB6-6B9E-4719-97FD-C4E7C85208B2}"/>
              </a:ext>
            </a:extLst>
          </p:cNvPr>
          <p:cNvPicPr>
            <a:picLocks noChangeAspect="1"/>
          </p:cNvPicPr>
          <p:nvPr/>
        </p:nvPicPr>
        <p:blipFill rotWithShape="1">
          <a:blip r:embed="rId2"/>
          <a:srcRect t="4073" b="2855"/>
          <a:stretch/>
        </p:blipFill>
        <p:spPr>
          <a:xfrm>
            <a:off x="1472368" y="652806"/>
            <a:ext cx="9238926" cy="5382705"/>
          </a:xfrm>
          <a:prstGeom prst="rect">
            <a:avLst/>
          </a:prstGeom>
        </p:spPr>
      </p:pic>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9712"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dirty="0"/>
              <a:t>Arrests</a:t>
            </a:r>
          </a:p>
        </p:txBody>
      </p:sp>
      <p:pic>
        <p:nvPicPr>
          <p:cNvPr id="9" name="Picture 8">
            <a:extLst>
              <a:ext uri="{FF2B5EF4-FFF2-40B4-BE49-F238E27FC236}">
                <a16:creationId xmlns:a16="http://schemas.microsoft.com/office/drawing/2014/main" id="{022667C9-CB24-4871-A414-C6DC39375F54}"/>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23179" r="30000" b="31126"/>
          <a:stretch/>
        </p:blipFill>
        <p:spPr>
          <a:xfrm>
            <a:off x="9778041" y="798566"/>
            <a:ext cx="1140027" cy="794564"/>
          </a:xfrm>
          <a:prstGeom prst="rect">
            <a:avLst/>
          </a:prstGeom>
        </p:spPr>
      </p:pic>
      <p:sp>
        <p:nvSpPr>
          <p:cNvPr id="10" name="Rectangle 9">
            <a:extLst>
              <a:ext uri="{FF2B5EF4-FFF2-40B4-BE49-F238E27FC236}">
                <a16:creationId xmlns:a16="http://schemas.microsoft.com/office/drawing/2014/main" id="{61D69691-4BD2-4980-AA68-8C353AF522DF}"/>
              </a:ext>
            </a:extLst>
          </p:cNvPr>
          <p:cNvSpPr/>
          <p:nvPr/>
        </p:nvSpPr>
        <p:spPr>
          <a:xfrm>
            <a:off x="9948408" y="1425425"/>
            <a:ext cx="2099048" cy="461665"/>
          </a:xfrm>
          <a:prstGeom prst="rect">
            <a:avLst/>
          </a:prstGeom>
        </p:spPr>
        <p:txBody>
          <a:bodyPr wrap="square">
            <a:spAutoFit/>
          </a:bodyPr>
          <a:lstStyle/>
          <a:p>
            <a:r>
              <a:rPr lang="en-US" sz="1200" dirty="0">
                <a:solidFill>
                  <a:schemeClr val="bg1">
                    <a:lumMod val="50000"/>
                  </a:schemeClr>
                </a:solidFill>
              </a:rPr>
              <a:t>Darker shading indicates greater odds of the outcome</a:t>
            </a:r>
          </a:p>
        </p:txBody>
      </p:sp>
    </p:spTree>
    <p:extLst>
      <p:ext uri="{BB962C8B-B14F-4D97-AF65-F5344CB8AC3E}">
        <p14:creationId xmlns:p14="http://schemas.microsoft.com/office/powerpoint/2010/main" val="2283203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1FF989E-8D13-449A-AAF7-B2505180D236}"/>
              </a:ext>
            </a:extLst>
          </p:cNvPr>
          <p:cNvPicPr>
            <a:picLocks noChangeAspect="1"/>
          </p:cNvPicPr>
          <p:nvPr/>
        </p:nvPicPr>
        <p:blipFill rotWithShape="1">
          <a:blip r:embed="rId2"/>
          <a:srcRect l="890" t="4946" r="1047" b="4045"/>
          <a:stretch/>
        </p:blipFill>
        <p:spPr>
          <a:xfrm>
            <a:off x="860211" y="640621"/>
            <a:ext cx="10471578" cy="5449093"/>
          </a:xfrm>
          <a:prstGeom prst="rect">
            <a:avLst/>
          </a:prstGeom>
        </p:spPr>
      </p:pic>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9712"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dirty="0"/>
              <a:t>Arrests</a:t>
            </a:r>
          </a:p>
        </p:txBody>
      </p:sp>
      <p:pic>
        <p:nvPicPr>
          <p:cNvPr id="6" name="Picture 5">
            <a:extLst>
              <a:ext uri="{FF2B5EF4-FFF2-40B4-BE49-F238E27FC236}">
                <a16:creationId xmlns:a16="http://schemas.microsoft.com/office/drawing/2014/main" id="{7D683347-4AAD-4A06-A6F8-DD7636BD148F}"/>
              </a:ext>
            </a:extLst>
          </p:cNvPr>
          <p:cNvPicPr>
            <a:picLocks noChangeAspect="1"/>
          </p:cNvPicPr>
          <p:nvPr/>
        </p:nvPicPr>
        <p:blipFill rotWithShape="1">
          <a:blip r:embed="rId3">
            <a:extLst>
              <a:ext uri="{28A0092B-C50C-407E-A947-70E740481C1C}">
                <a14:useLocalDpi xmlns:a14="http://schemas.microsoft.com/office/drawing/2010/main" val="0"/>
              </a:ext>
            </a:extLst>
          </a:blip>
          <a:srcRect l="15000" t="23179" r="30000" b="31126"/>
          <a:stretch/>
        </p:blipFill>
        <p:spPr>
          <a:xfrm>
            <a:off x="9778041" y="798566"/>
            <a:ext cx="1140027" cy="794564"/>
          </a:xfrm>
          <a:prstGeom prst="rect">
            <a:avLst/>
          </a:prstGeom>
        </p:spPr>
      </p:pic>
      <p:sp>
        <p:nvSpPr>
          <p:cNvPr id="9" name="Rectangle 8">
            <a:extLst>
              <a:ext uri="{FF2B5EF4-FFF2-40B4-BE49-F238E27FC236}">
                <a16:creationId xmlns:a16="http://schemas.microsoft.com/office/drawing/2014/main" id="{CA0B64C9-9BF1-4F2D-BAD7-5F2645E79C9A}"/>
              </a:ext>
            </a:extLst>
          </p:cNvPr>
          <p:cNvSpPr/>
          <p:nvPr/>
        </p:nvSpPr>
        <p:spPr>
          <a:xfrm>
            <a:off x="9948408" y="1425425"/>
            <a:ext cx="2099048" cy="461665"/>
          </a:xfrm>
          <a:prstGeom prst="rect">
            <a:avLst/>
          </a:prstGeom>
        </p:spPr>
        <p:txBody>
          <a:bodyPr wrap="square">
            <a:spAutoFit/>
          </a:bodyPr>
          <a:lstStyle/>
          <a:p>
            <a:r>
              <a:rPr lang="en-US" sz="1200" dirty="0">
                <a:solidFill>
                  <a:schemeClr val="bg1">
                    <a:lumMod val="50000"/>
                  </a:schemeClr>
                </a:solidFill>
              </a:rPr>
              <a:t>Darker shading indicates greater odds of the outcome</a:t>
            </a:r>
          </a:p>
        </p:txBody>
      </p:sp>
    </p:spTree>
    <p:extLst>
      <p:ext uri="{BB962C8B-B14F-4D97-AF65-F5344CB8AC3E}">
        <p14:creationId xmlns:p14="http://schemas.microsoft.com/office/powerpoint/2010/main" val="3962898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graphicFrame>
        <p:nvGraphicFramePr>
          <p:cNvPr id="5" name="Content Placeholder 11">
            <a:extLst>
              <a:ext uri="{FF2B5EF4-FFF2-40B4-BE49-F238E27FC236}">
                <a16:creationId xmlns:a16="http://schemas.microsoft.com/office/drawing/2014/main" id="{8F1AFCA2-1F70-46E1-82CD-03A240E939CD}"/>
              </a:ext>
            </a:extLst>
          </p:cNvPr>
          <p:cNvGraphicFramePr>
            <a:graphicFrameLocks noGrp="1"/>
          </p:cNvGraphicFramePr>
          <p:nvPr>
            <p:ph idx="1"/>
            <p:extLst/>
          </p:nvPr>
        </p:nvGraphicFramePr>
        <p:xfrm>
          <a:off x="921051" y="1256470"/>
          <a:ext cx="10524058" cy="4825353"/>
        </p:xfrm>
        <a:graphic>
          <a:graphicData uri="http://schemas.openxmlformats.org/drawingml/2006/table">
            <a:tbl>
              <a:tblPr>
                <a:tableStyleId>{B301B821-A1FF-4177-AEE7-76D212191A09}</a:tableStyleId>
              </a:tblPr>
              <a:tblGrid>
                <a:gridCol w="10524058">
                  <a:extLst>
                    <a:ext uri="{9D8B030D-6E8A-4147-A177-3AD203B41FA5}">
                      <a16:colId xmlns:a16="http://schemas.microsoft.com/office/drawing/2014/main" val="1199987390"/>
                    </a:ext>
                  </a:extLst>
                </a:gridCol>
              </a:tblGrid>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1) root 26042 5807 N (0.77701405 0.22298595)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330897380"/>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2)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Final.call.urgency</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=1 11264  521 N (0.95374645 0.04625355)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80760324"/>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3) Final.call.urgency=2,3,4,5 14778 5286 N (0.64230613 0.35769387)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482561450"/>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6) Final.call.urgency=3 7346 1852 N (0.74789001 0.25210999)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80950202"/>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7) Final.call.urgency=2,4,5 7432 3434 N (0.53794403 0.46205597)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2649634"/>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14) Final.call.urgency=2,4 5985 2562 N (0.57192982 0.42807018)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26771505"/>
                  </a:ext>
                </a:extLst>
              </a:tr>
              <a:tr h="113628">
                <a:tc>
                  <a:txBody>
                    <a:bodyPr/>
                    <a:lstStyle/>
                    <a:p>
                      <a:pPr algn="l" fontAlgn="ctr"/>
                      <a:r>
                        <a:rPr lang="pt-BR" sz="750" b="0" u="none" strike="noStrike" kern="1200" spc="50" baseline="0" dirty="0">
                          <a:solidFill>
                            <a:schemeClr val="dk1"/>
                          </a:solidFill>
                          <a:effectLst/>
                          <a:latin typeface="Arial" panose="020B0604020202020204" pitchFamily="34" charset="0"/>
                          <a:ea typeface="+mn-ea"/>
                          <a:cs typeface="Arial" panose="020B0604020202020204" pitchFamily="34" charset="0"/>
                        </a:rPr>
                        <a:t>         28) Frisk.Flag=N 4148 1601 N (0.61403086 0.38596914)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443260728"/>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56)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Officer.YOB</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=-,36 - 45,46 - 55,56 and Above 1508  471 N (0.68766578 0.31233422)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219044987"/>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57)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Officer.YOB</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=18 - 25,26 - 35 2640 1130 N (0.57196970 0.42803030)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13416292"/>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114) Subject.Age.Group=-,1 - 17 316   88 N (0.72151899 0.27848101)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52542935"/>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228) Officer.Race=Caucasian,Hispanic/Latino,Hawaiian 253   52 N (0.79446640 0.20553360)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53079875"/>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229) Officer.Race=Asian,African-American,Mix/Other,Native American/Alaskan,- 63   27 Y (0.42857143 0.57142857)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168051697"/>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115) Subject.Age.Group=18 - 25,26 - 35,36 - 45,46 - 55,56 and Above 2324 1042 N (0.55163511 0.44836489)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062972774"/>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230) Final.call.urgency=4 1579  654 N (0.58581381 0.41418619)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034943128"/>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460) Officer.Race=Caucasian,Asian,African-American,Hispanic/Latino,Hawaiian,Native American/Alaskan 1422  573 N (0.59704641 0.40295359)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074997923"/>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461) Officer.Race=Mix/Other,- 157   76 Y (0.48407643 0.51592357)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6982280"/>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922) Subject.Age.Group=18 - 25,36 - 45,56 and Above 70   29 N (0.58571429 0.41428571)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543641660"/>
                  </a:ext>
                </a:extLst>
              </a:tr>
              <a:tr h="113628">
                <a:tc>
                  <a:txBody>
                    <a:bodyPr/>
                    <a:lstStyle/>
                    <a:p>
                      <a:pPr algn="l" fontAlgn="ctr"/>
                      <a:r>
                        <a:rPr lang="fr-FR" sz="750" b="0" u="none" strike="noStrike" kern="1200" spc="50" baseline="0">
                          <a:solidFill>
                            <a:schemeClr val="dk1"/>
                          </a:solidFill>
                          <a:effectLst/>
                          <a:latin typeface="Arial" panose="020B0604020202020204" pitchFamily="34" charset="0"/>
                          <a:ea typeface="+mn-ea"/>
                          <a:cs typeface="Arial" panose="020B0604020202020204" pitchFamily="34" charset="0"/>
                        </a:rPr>
                        <a:t>                  923) Subject.Age.Group=26 - 35,46 - 55 87   35 Y (0.40229885 0.59770115)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69883604"/>
                  </a:ext>
                </a:extLst>
              </a:tr>
              <a:tr h="113628">
                <a:tc>
                  <a:txBody>
                    <a:bodyPr/>
                    <a:lstStyle/>
                    <a:p>
                      <a:pPr algn="l" fontAlgn="ctr"/>
                      <a:r>
                        <a:rPr lang="es-ES" sz="750" b="0" u="none" strike="noStrike" kern="1200" spc="50" baseline="0">
                          <a:solidFill>
                            <a:schemeClr val="dk1"/>
                          </a:solidFill>
                          <a:effectLst/>
                          <a:latin typeface="Arial" panose="020B0604020202020204" pitchFamily="34" charset="0"/>
                          <a:ea typeface="+mn-ea"/>
                          <a:cs typeface="Arial" panose="020B0604020202020204" pitchFamily="34" charset="0"/>
                        </a:rPr>
                        <a:t>              231) Final.call.urgency=2 745  357 Y (0.47919463 0.52080537)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051183175"/>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462) Officer.Race=Asian,Hispanic/Latino,Mix/Other 104   30 N (0.71153846 0.28846154)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113582253"/>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463) Officer.Race=Caucasian,African-American,Hawaiian,Native American/Alaskan,- 641  283 Y (0.44149766 0.55850234)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879077022"/>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926) Subject.Age.Group=18 - 25 181   86 N (0.52486188 0.47513812)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11800441"/>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927) Subject.Age.Group=26 - 35,36 - 45,46 - 55,56 and Above 460  188 Y (0.40869565 0.59130435)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431696581"/>
                  </a:ext>
                </a:extLst>
              </a:tr>
              <a:tr h="113628">
                <a:tc>
                  <a:txBody>
                    <a:bodyPr/>
                    <a:lstStyle/>
                    <a:p>
                      <a:pPr algn="l" fontAlgn="ctr"/>
                      <a:r>
                        <a:rPr lang="es-ES" sz="750" b="0" u="none" strike="noStrike" kern="1200" spc="50" baseline="0">
                          <a:solidFill>
                            <a:schemeClr val="dk1"/>
                          </a:solidFill>
                          <a:effectLst/>
                          <a:latin typeface="Arial" panose="020B0604020202020204" pitchFamily="34" charset="0"/>
                          <a:ea typeface="+mn-ea"/>
                          <a:cs typeface="Arial" panose="020B0604020202020204" pitchFamily="34" charset="0"/>
                        </a:rPr>
                        <a:t>         29) Frisk.Flag=-,Y 1837  876 Y (0.47686445 0.52313555)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941398595"/>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58) Subject.Age.Group=-,1 - 17 237   87 N (0.63291139 0.36708861)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764462670"/>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116) Officer.Race=Caucasian,Asian,African-American,Hawaiian,Native American/Alaskan 218   73 N (0.66513761 0.33486239)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284204132"/>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117) Officer.Race=Hispanic/Latino,Mix/Other,- 19    5 Y (0.26315789 0.73684211)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461258810"/>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59) Subject.Age.Group=18 - 25,26 - 35,36 - 45,46 - 55,56 and Above 1600  726 Y (0.45375000 0.54625000)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792072748"/>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118) Subject.Perceived.Race=Native American/Alaskan,- 101   42 N (0.58415842 0.41584158)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844728205"/>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119) Subject.Perceived.Race=Caucasian,Asian,African-American,Hispanic/Latino,Mix/Other 1499  667 Y (0.44496331 0.55503669)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447006148"/>
                  </a:ext>
                </a:extLst>
              </a:tr>
              <a:tr h="113628">
                <a:tc>
                  <a:txBody>
                    <a:bodyPr/>
                    <a:lstStyle/>
                    <a:p>
                      <a:pPr algn="l" fontAlgn="ctr"/>
                      <a:r>
                        <a:rPr lang="es-ES" sz="750" b="0" u="none" strike="noStrike" kern="1200" spc="50" baseline="0">
                          <a:solidFill>
                            <a:schemeClr val="dk1"/>
                          </a:solidFill>
                          <a:effectLst/>
                          <a:latin typeface="Arial" panose="020B0604020202020204" pitchFamily="34" charset="0"/>
                          <a:ea typeface="+mn-ea"/>
                          <a:cs typeface="Arial" panose="020B0604020202020204" pitchFamily="34" charset="0"/>
                        </a:rPr>
                        <a:t>       15) Final.call.urgency=5 1447  575 Y (0.39737388 0.60262612)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354768003"/>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30) Subject.Age.Group=-,1 - 17 206   87 N (0.57766990 0.42233010)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514433764"/>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31) Subject.Age.Group=18 - 25,26 - 35,36 - 45,46 - 55,56 and Above 1241  456 Y (0.36744561 0.63255439)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3605642636"/>
                  </a:ext>
                </a:extLst>
              </a:tr>
              <a:tr h="113628">
                <a:tc>
                  <a:txBody>
                    <a:bodyPr/>
                    <a:lstStyle/>
                    <a:p>
                      <a:pPr algn="l" fontAlgn="ctr"/>
                      <a:r>
                        <a:rPr lang="fr-FR" sz="750" b="0" u="none" strike="noStrike" kern="1200" spc="50" baseline="0">
                          <a:solidFill>
                            <a:schemeClr val="dk1"/>
                          </a:solidFill>
                          <a:effectLst/>
                          <a:latin typeface="Arial" panose="020B0604020202020204" pitchFamily="34" charset="0"/>
                          <a:ea typeface="+mn-ea"/>
                          <a:cs typeface="Arial" panose="020B0604020202020204" pitchFamily="34" charset="0"/>
                        </a:rPr>
                        <a:t>           62) Officer.YOB=-,36 - 45,46 - 55 343  166 Y (0.48396501 0.51603499)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2126577718"/>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124)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Subject.Perceived.Race</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=African-</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American,Hispanic</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Latino,Mix</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/Other,- 189   82 N (0.56613757 0.43386243)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914957719"/>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125)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Subject.Perceived.Race</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Caucasian,Asian,Native</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American/Alaskan 154   59 Y (0.38311688 0.61688312)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8369651"/>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63) Officer.YOB=18 - 25,26 - 35,56 and Above 898  290 Y (0.32293987 0.67706013)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2531440"/>
                  </a:ext>
                </a:extLst>
              </a:tr>
              <a:tr h="113628">
                <a:tc>
                  <a:txBody>
                    <a:bodyPr/>
                    <a:lstStyle/>
                    <a:p>
                      <a:pPr algn="l" fontAlgn="ctr"/>
                      <a:r>
                        <a:rPr lang="en-US" sz="750" b="0" u="none" strike="noStrike" kern="1200" spc="50" baseline="0">
                          <a:solidFill>
                            <a:schemeClr val="dk1"/>
                          </a:solidFill>
                          <a:effectLst/>
                          <a:latin typeface="Arial" panose="020B0604020202020204" pitchFamily="34" charset="0"/>
                          <a:ea typeface="+mn-ea"/>
                          <a:cs typeface="Arial" panose="020B0604020202020204" pitchFamily="34" charset="0"/>
                        </a:rPr>
                        <a:t>            126) Officer.Race=Asian,African-American,Hispanic/Latino,Hawaiian 111   51 N (0.54054054 0.45945946)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14833490"/>
                  </a:ext>
                </a:extLst>
              </a:tr>
              <a:tr h="113628">
                <a:tc>
                  <a:txBody>
                    <a:bodyPr/>
                    <a:lstStyle/>
                    <a:p>
                      <a:pPr algn="l" fontAlgn="ct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127) </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Officer.Race</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Caucasian,Mix</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a:t>
                      </a:r>
                      <a:r>
                        <a:rPr lang="en-US" sz="750" b="0" u="none" strike="noStrike" kern="1200" spc="50" baseline="0" dirty="0" err="1">
                          <a:solidFill>
                            <a:schemeClr val="dk1"/>
                          </a:solidFill>
                          <a:effectLst/>
                          <a:latin typeface="Arial" panose="020B0604020202020204" pitchFamily="34" charset="0"/>
                          <a:ea typeface="+mn-ea"/>
                          <a:cs typeface="Arial" panose="020B0604020202020204" pitchFamily="34" charset="0"/>
                        </a:rPr>
                        <a:t>Other,Native</a:t>
                      </a:r>
                      <a:r>
                        <a:rPr lang="en-US" sz="750" b="0" u="none" strike="noStrike" kern="1200" spc="50" baseline="0" dirty="0">
                          <a:solidFill>
                            <a:schemeClr val="dk1"/>
                          </a:solidFill>
                          <a:effectLst/>
                          <a:latin typeface="Arial" panose="020B0604020202020204" pitchFamily="34" charset="0"/>
                          <a:ea typeface="+mn-ea"/>
                          <a:cs typeface="Arial" panose="020B0604020202020204" pitchFamily="34" charset="0"/>
                        </a:rPr>
                        <a:t> American/Alaskan,- 787  230 Y (0.29224905 0.70775095) *</a:t>
                      </a:r>
                    </a:p>
                  </a:txBody>
                  <a:tcPr marL="9427" marR="9427" marT="9427" marB="0" anchor="ctr">
                    <a:lnL w="12700" cap="flat" cmpd="sng" algn="ctr">
                      <a:solidFill>
                        <a:schemeClr val="accent3">
                          <a:lumMod val="60000"/>
                          <a:lumOff val="40000"/>
                        </a:schemeClr>
                      </a:solidFill>
                      <a:prstDash val="solid"/>
                      <a:round/>
                      <a:headEnd type="none" w="med" len="med"/>
                      <a:tailEnd type="none" w="med" len="med"/>
                    </a:lnL>
                    <a:lnR w="12700" cap="flat" cmpd="sng" algn="ctr">
                      <a:solidFill>
                        <a:schemeClr val="accent3">
                          <a:lumMod val="60000"/>
                          <a:lumOff val="40000"/>
                        </a:schemeClr>
                      </a:solidFill>
                      <a:prstDash val="solid"/>
                      <a:round/>
                      <a:headEnd type="none" w="med" len="med"/>
                      <a:tailEnd type="none" w="med" len="med"/>
                    </a:lnR>
                    <a:lnT w="12700" cap="flat" cmpd="sng" algn="ctr">
                      <a:solidFill>
                        <a:schemeClr val="accent3">
                          <a:lumMod val="60000"/>
                          <a:lumOff val="40000"/>
                        </a:schemeClr>
                      </a:solidFill>
                      <a:prstDash val="solid"/>
                      <a:round/>
                      <a:headEnd type="none" w="med" len="med"/>
                      <a:tailEnd type="none" w="med" len="med"/>
                    </a:lnT>
                    <a:lnB w="12700" cap="flat" cmpd="sng" algn="ctr">
                      <a:solidFill>
                        <a:schemeClr val="accent3">
                          <a:lumMod val="60000"/>
                          <a:lumOff val="40000"/>
                        </a:schemeClr>
                      </a:solidFill>
                      <a:prstDash val="solid"/>
                      <a:round/>
                      <a:headEnd type="none" w="med" len="med"/>
                      <a:tailEnd type="none" w="med" len="med"/>
                    </a:lnB>
                  </a:tcPr>
                </a:tc>
                <a:extLst>
                  <a:ext uri="{0D108BD9-81ED-4DB2-BD59-A6C34878D82A}">
                    <a16:rowId xmlns:a16="http://schemas.microsoft.com/office/drawing/2014/main" val="1187923003"/>
                  </a:ext>
                </a:extLst>
              </a:tr>
            </a:tbl>
          </a:graphicData>
        </a:graphic>
      </p:graphicFrame>
      <p:sp>
        <p:nvSpPr>
          <p:cNvPr id="6" name="Rectangle 5">
            <a:extLst>
              <a:ext uri="{FF2B5EF4-FFF2-40B4-BE49-F238E27FC236}">
                <a16:creationId xmlns:a16="http://schemas.microsoft.com/office/drawing/2014/main" id="{34F90FEF-3082-419C-9479-CDEC5DBA33E3}"/>
              </a:ext>
            </a:extLst>
          </p:cNvPr>
          <p:cNvSpPr txBox="1">
            <a:spLocks noChangeArrowheads="1"/>
          </p:cNvSpPr>
          <p:nvPr/>
        </p:nvSpPr>
        <p:spPr bwMode="auto">
          <a:xfrm>
            <a:off x="1608564" y="430285"/>
            <a:ext cx="9149032" cy="8032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algn="l" defTabSz="457200" rtl="0" eaLnBrk="1" latinLnBrk="0" hangingPunct="1">
              <a:spcBef>
                <a:spcPct val="0"/>
              </a:spcBef>
              <a:buNone/>
              <a:defRPr sz="28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914400" eaLnBrk="0" fontAlgn="base" hangingPunct="0">
              <a:lnSpc>
                <a:spcPct val="90000"/>
              </a:lnSpc>
              <a:spcAft>
                <a:spcPct val="0"/>
              </a:spcAft>
            </a:pPr>
            <a:r>
              <a:rPr lang="en-US" altLang="en-US" sz="10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n= 26042 </a:t>
            </a:r>
            <a:br>
              <a:rPr lang="en-US" altLang="en-US" sz="10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C00000"/>
                </a:solidFill>
                <a:latin typeface="Arial" panose="020B0604020202020204" pitchFamily="34" charset="0"/>
                <a:ea typeface="Times New Roman" panose="02020603050405020304" pitchFamily="18" charset="0"/>
                <a:cs typeface="Arial" panose="020B0604020202020204" pitchFamily="34" charset="0"/>
              </a:rPr>
              <a:t>Legend: </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node), split, n, loss, </a:t>
            </a:r>
            <a:r>
              <a:rPr lang="en-US" altLang="en-US" sz="1600" b="1" cap="none" dirty="0" err="1">
                <a:solidFill>
                  <a:srgbClr val="000000"/>
                </a:solidFill>
                <a:latin typeface="Arial" panose="020B0604020202020204" pitchFamily="34" charset="0"/>
                <a:ea typeface="Times New Roman" panose="02020603050405020304" pitchFamily="18" charset="0"/>
                <a:cs typeface="Arial" panose="020B0604020202020204" pitchFamily="34" charset="0"/>
              </a:rPr>
              <a:t>yval</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altLang="en-US" sz="1600" b="1" cap="none" dirty="0" err="1">
                <a:solidFill>
                  <a:srgbClr val="000000"/>
                </a:solidFill>
                <a:latin typeface="Arial" panose="020B0604020202020204" pitchFamily="34" charset="0"/>
                <a:ea typeface="Times New Roman" panose="02020603050405020304" pitchFamily="18" charset="0"/>
                <a:cs typeface="Arial" panose="020B0604020202020204" pitchFamily="34" charset="0"/>
              </a:rPr>
              <a:t>yprob</a:t>
            </a: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 denotes terminal node</a:t>
            </a:r>
            <a:b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br>
            <a:r>
              <a:rPr lang="en-US" altLang="en-US" sz="1600" b="1" cap="none" dirty="0">
                <a:solidFill>
                  <a:srgbClr val="000000"/>
                </a:solidFill>
                <a:latin typeface="Arial" panose="020B0604020202020204" pitchFamily="34" charset="0"/>
                <a:ea typeface="Times New Roman" panose="02020603050405020304" pitchFamily="18" charset="0"/>
                <a:cs typeface="Arial" panose="020B0604020202020204" pitchFamily="34" charset="0"/>
              </a:rPr>
              <a:t>Indentation level indicates level</a:t>
            </a:r>
            <a:endParaRPr lang="en-US" altLang="en-US" sz="1600" b="1" cap="none" dirty="0">
              <a:solidFill>
                <a:schemeClr val="tx1"/>
              </a:solidFill>
              <a:latin typeface="Arial" panose="020B0604020202020204" pitchFamily="34" charset="0"/>
            </a:endParaRPr>
          </a:p>
        </p:txBody>
      </p:sp>
      <p:sp>
        <p:nvSpPr>
          <p:cNvPr id="8" name="Rectangle 7">
            <a:extLst>
              <a:ext uri="{FF2B5EF4-FFF2-40B4-BE49-F238E27FC236}">
                <a16:creationId xmlns:a16="http://schemas.microsoft.com/office/drawing/2014/main" id="{CD5C5EAE-E07D-456E-B063-D1E56D7239D2}"/>
              </a:ext>
            </a:extLst>
          </p:cNvPr>
          <p:cNvSpPr/>
          <p:nvPr/>
        </p:nvSpPr>
        <p:spPr>
          <a:xfrm>
            <a:off x="440285" y="490304"/>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dirty="0"/>
              <a:t>Arrests</a:t>
            </a:r>
          </a:p>
        </p:txBody>
      </p:sp>
    </p:spTree>
    <p:extLst>
      <p:ext uri="{BB962C8B-B14F-4D97-AF65-F5344CB8AC3E}">
        <p14:creationId xmlns:p14="http://schemas.microsoft.com/office/powerpoint/2010/main" val="349310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Classification Tree:  Stop resolution outcomes 2</a:t>
            </a:r>
          </a:p>
        </p:txBody>
      </p:sp>
      <p:sp>
        <p:nvSpPr>
          <p:cNvPr id="5" name="Content Placeholder 4">
            <a:extLst>
              <a:ext uri="{FF2B5EF4-FFF2-40B4-BE49-F238E27FC236}">
                <a16:creationId xmlns:a16="http://schemas.microsoft.com/office/drawing/2014/main" id="{8CC75A95-917A-7A46-92A1-93A2ACE518F3}"/>
              </a:ext>
            </a:extLst>
          </p:cNvPr>
          <p:cNvSpPr>
            <a:spLocks noGrp="1"/>
          </p:cNvSpPr>
          <p:nvPr>
            <p:ph idx="1"/>
          </p:nvPr>
        </p:nvSpPr>
        <p:spPr>
          <a:xfrm>
            <a:off x="581192" y="1371385"/>
            <a:ext cx="11029615" cy="4364361"/>
          </a:xfrm>
        </p:spPr>
        <p:txBody>
          <a:bodyPr anchor="t">
            <a:normAutofit/>
          </a:bodyPr>
          <a:lstStyle/>
          <a:p>
            <a:pPr marL="0" indent="0">
              <a:buNone/>
            </a:pPr>
            <a:r>
              <a:rPr lang="en-US" sz="2000" b="1" dirty="0"/>
              <a:t>A simplified model with fewer variables to consider:  </a:t>
            </a:r>
          </a:p>
          <a:p>
            <a:pPr marL="0" indent="0">
              <a:buNone/>
            </a:pPr>
            <a:r>
              <a:rPr lang="en-US" sz="2000" b="1" dirty="0"/>
              <a:t>Variables Used:</a:t>
            </a:r>
          </a:p>
          <a:p>
            <a:pPr lvl="1"/>
            <a:r>
              <a:rPr lang="en-US" sz="1800" b="1" dirty="0" err="1">
                <a:solidFill>
                  <a:srgbClr val="C00000"/>
                </a:solidFill>
              </a:rPr>
              <a:t>Stop.Resolution</a:t>
            </a:r>
            <a:r>
              <a:rPr lang="en-US" sz="1800" b="1" dirty="0">
                <a:solidFill>
                  <a:srgbClr val="C00000"/>
                </a:solidFill>
              </a:rPr>
              <a:t> </a:t>
            </a:r>
            <a:r>
              <a:rPr lang="en-US" sz="1800" dirty="0">
                <a:sym typeface="Wingdings" panose="05000000000000000000" pitchFamily="2" charset="2"/>
              </a:rPr>
              <a:t> dependent variable</a:t>
            </a:r>
            <a:endParaRPr lang="en-US" sz="1800" dirty="0"/>
          </a:p>
          <a:p>
            <a:pPr lvl="1"/>
            <a:r>
              <a:rPr lang="en-US" sz="1800" dirty="0" err="1"/>
              <a:t>Final.call.severity</a:t>
            </a:r>
            <a:endParaRPr lang="en-US" sz="1800" dirty="0"/>
          </a:p>
          <a:p>
            <a:pPr lvl="1"/>
            <a:r>
              <a:rPr lang="en-US" sz="1800" dirty="0" err="1"/>
              <a:t>Subject.Age.Group</a:t>
            </a:r>
            <a:endParaRPr lang="en-US" sz="1800" dirty="0"/>
          </a:p>
          <a:p>
            <a:pPr lvl="1"/>
            <a:r>
              <a:rPr lang="en-US" sz="1800" dirty="0" err="1"/>
              <a:t>Subject.Perceived.Race</a:t>
            </a:r>
            <a:endParaRPr lang="en-US" sz="1800" dirty="0"/>
          </a:p>
          <a:p>
            <a:pPr lvl="1"/>
            <a:r>
              <a:rPr lang="en-US" sz="1800" dirty="0" err="1"/>
              <a:t>Officer.YOB</a:t>
            </a:r>
            <a:endParaRPr lang="en-US" sz="1800" dirty="0"/>
          </a:p>
          <a:p>
            <a:pPr lvl="1"/>
            <a:r>
              <a:rPr lang="en-US" sz="1800" dirty="0" err="1"/>
              <a:t>Officer.Race</a:t>
            </a:r>
            <a:endParaRPr lang="en-US" sz="1800" dirty="0"/>
          </a:p>
          <a:p>
            <a:pPr lvl="1"/>
            <a:r>
              <a:rPr lang="en-US" sz="1800" dirty="0"/>
              <a:t>Precinct</a:t>
            </a:r>
          </a:p>
        </p:txBody>
      </p:sp>
      <p:graphicFrame>
        <p:nvGraphicFramePr>
          <p:cNvPr id="2" name="Table 1">
            <a:extLst>
              <a:ext uri="{FF2B5EF4-FFF2-40B4-BE49-F238E27FC236}">
                <a16:creationId xmlns:a16="http://schemas.microsoft.com/office/drawing/2014/main" id="{246B913F-9941-418C-94A4-A4092074CDD6}"/>
              </a:ext>
            </a:extLst>
          </p:cNvPr>
          <p:cNvGraphicFramePr>
            <a:graphicFrameLocks noGrp="1"/>
          </p:cNvGraphicFramePr>
          <p:nvPr>
            <p:extLst/>
          </p:nvPr>
        </p:nvGraphicFramePr>
        <p:xfrm>
          <a:off x="7135964" y="2095600"/>
          <a:ext cx="4206240" cy="3031976"/>
        </p:xfrm>
        <a:graphic>
          <a:graphicData uri="http://schemas.openxmlformats.org/drawingml/2006/table">
            <a:tbl>
              <a:tblPr>
                <a:tableStyleId>{C083E6E3-FA7D-4D7B-A595-EF9225AFEA82}</a:tableStyleId>
              </a:tblPr>
              <a:tblGrid>
                <a:gridCol w="3291840">
                  <a:extLst>
                    <a:ext uri="{9D8B030D-6E8A-4147-A177-3AD203B41FA5}">
                      <a16:colId xmlns:a16="http://schemas.microsoft.com/office/drawing/2014/main" val="1073838378"/>
                    </a:ext>
                  </a:extLst>
                </a:gridCol>
                <a:gridCol w="914400">
                  <a:extLst>
                    <a:ext uri="{9D8B030D-6E8A-4147-A177-3AD203B41FA5}">
                      <a16:colId xmlns:a16="http://schemas.microsoft.com/office/drawing/2014/main" val="2502897774"/>
                    </a:ext>
                  </a:extLst>
                </a:gridCol>
              </a:tblGrid>
              <a:tr h="365760">
                <a:tc gridSpan="2">
                  <a:txBody>
                    <a:bodyPr/>
                    <a:lstStyle/>
                    <a:p>
                      <a:pPr algn="l" fontAlgn="b"/>
                      <a:r>
                        <a:rPr lang="en-US" sz="2000" b="1" u="none" strike="noStrike" dirty="0">
                          <a:effectLst/>
                        </a:rPr>
                        <a:t>Possible </a:t>
                      </a:r>
                      <a:r>
                        <a:rPr lang="en-US" sz="2000" b="1" u="none" strike="noStrike" dirty="0">
                          <a:solidFill>
                            <a:srgbClr val="C00000"/>
                          </a:solidFill>
                          <a:effectLst/>
                        </a:rPr>
                        <a:t>Resolution</a:t>
                      </a:r>
                      <a:r>
                        <a:rPr lang="en-US" sz="2000" b="1" u="none" strike="noStrike" dirty="0">
                          <a:effectLst/>
                        </a:rPr>
                        <a:t> Outcomes:</a:t>
                      </a:r>
                    </a:p>
                    <a:p>
                      <a:pPr algn="l" fontAlgn="b"/>
                      <a:r>
                        <a:rPr lang="en-US" sz="1600" dirty="0"/>
                        <a:t>  </a:t>
                      </a:r>
                      <a:r>
                        <a:rPr lang="en-US" sz="1600" dirty="0">
                          <a:solidFill>
                            <a:srgbClr val="C00000"/>
                          </a:solidFill>
                        </a:rPr>
                        <a:t>(</a:t>
                      </a:r>
                      <a:r>
                        <a:rPr lang="en-US" sz="1600" dirty="0" err="1">
                          <a:solidFill>
                            <a:srgbClr val="C00000"/>
                          </a:solidFill>
                        </a:rPr>
                        <a:t>Stop.Resolution</a:t>
                      </a:r>
                      <a:r>
                        <a:rPr lang="en-US" sz="1600" dirty="0">
                          <a:solidFill>
                            <a:srgbClr val="C00000"/>
                          </a:solidFill>
                        </a:rPr>
                        <a:t>)</a:t>
                      </a:r>
                    </a:p>
                    <a:p>
                      <a:pPr algn="l" fontAlgn="b"/>
                      <a:endParaRPr lang="en-US" sz="1600" b="1" i="0" u="none" strike="noStrike" dirty="0">
                        <a:solidFill>
                          <a:srgbClr val="C00000"/>
                        </a:solidFill>
                        <a:effectLst/>
                        <a:latin typeface="Arial" panose="020B0604020202020204" pitchFamily="34" charset="0"/>
                        <a:cs typeface="Arial" panose="020B0604020202020204" pitchFamily="34" charset="0"/>
                      </a:endParaRPr>
                    </a:p>
                    <a:p>
                      <a:pPr algn="l" fontAlgn="b"/>
                      <a:endParaRPr lang="en-US" sz="1600" b="1"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tc hMerge="1">
                  <a:txBody>
                    <a:bodyPr/>
                    <a:lstStyle/>
                    <a:p>
                      <a:pPr algn="l" fontAlgn="b"/>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9427" marR="9427" marT="9427" marB="0" anchor="b"/>
                </a:tc>
                <a:extLst>
                  <a:ext uri="{0D108BD9-81ED-4DB2-BD59-A6C34878D82A}">
                    <a16:rowId xmlns:a16="http://schemas.microsoft.com/office/drawing/2014/main" val="2843940253"/>
                  </a:ext>
                </a:extLst>
              </a:tr>
              <a:tr h="125294">
                <a:tc>
                  <a:txBody>
                    <a:bodyPr/>
                    <a:lstStyle/>
                    <a:p>
                      <a:pPr algn="l" fontAlgn="t"/>
                      <a:r>
                        <a:rPr lang="en-US" sz="1800" u="none" strike="noStrike" dirty="0">
                          <a:solidFill>
                            <a:srgbClr val="C00000"/>
                          </a:solidFill>
                          <a:effectLst/>
                        </a:rPr>
                        <a: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1%</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313331336"/>
                  </a:ext>
                </a:extLst>
              </a:tr>
              <a:tr h="125294">
                <a:tc>
                  <a:txBody>
                    <a:bodyPr/>
                    <a:lstStyle/>
                    <a:p>
                      <a:pPr algn="l" fontAlgn="t"/>
                      <a:r>
                        <a:rPr lang="en-US" sz="1800" u="none" strike="noStrike" dirty="0">
                          <a:solidFill>
                            <a:srgbClr val="C00000"/>
                          </a:solidFill>
                          <a:effectLst/>
                        </a:rPr>
                        <a:t>Street Check</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67760655"/>
                  </a:ext>
                </a:extLst>
              </a:tr>
              <a:tr h="125294">
                <a:tc>
                  <a:txBody>
                    <a:bodyPr/>
                    <a:lstStyle/>
                    <a:p>
                      <a:pPr algn="l" fontAlgn="t"/>
                      <a:r>
                        <a:rPr lang="en-US" sz="1800" u="none" strike="noStrike" dirty="0">
                          <a:solidFill>
                            <a:srgbClr val="C00000"/>
                          </a:solidFill>
                          <a:effectLst/>
                        </a:rPr>
                        <a:t>GO Report</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37%</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567489837"/>
                  </a:ext>
                </a:extLst>
              </a:tr>
              <a:tr h="125294">
                <a:tc>
                  <a:txBody>
                    <a:bodyPr/>
                    <a:lstStyle/>
                    <a:p>
                      <a:pPr algn="l" fontAlgn="t"/>
                      <a:r>
                        <a:rPr lang="en-US" sz="1800" u="none" strike="noStrike" dirty="0">
                          <a:solidFill>
                            <a:srgbClr val="C00000"/>
                          </a:solidFill>
                          <a:effectLst/>
                        </a:rPr>
                        <a:t>Citation / Infraction</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0%</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858727085"/>
                  </a:ext>
                </a:extLst>
              </a:tr>
              <a:tr h="245288">
                <a:tc>
                  <a:txBody>
                    <a:bodyPr/>
                    <a:lstStyle/>
                    <a:p>
                      <a:pPr algn="l" fontAlgn="t"/>
                      <a:r>
                        <a:rPr lang="en-US" sz="1800" u="none" strike="noStrike" dirty="0">
                          <a:solidFill>
                            <a:srgbClr val="C00000"/>
                          </a:solidFill>
                          <a:effectLst/>
                        </a:rPr>
                        <a:t>GO for Prosecutorial Referral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286015015"/>
                  </a:ext>
                </a:extLst>
              </a:tr>
              <a:tr h="125294">
                <a:tc>
                  <a:txBody>
                    <a:bodyPr/>
                    <a:lstStyle/>
                    <a:p>
                      <a:pPr algn="l" fontAlgn="t"/>
                      <a:r>
                        <a:rPr lang="en-US" sz="1800" u="none" strike="noStrike" dirty="0">
                          <a:solidFill>
                            <a:srgbClr val="C00000"/>
                          </a:solidFill>
                          <a:effectLst/>
                        </a:rPr>
                        <a:t>Arrest with GO or Supplemental</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u="none" strike="noStrike" dirty="0">
                          <a:solidFill>
                            <a:srgbClr val="C00000"/>
                          </a:solidFill>
                          <a:effectLst/>
                        </a:rPr>
                        <a:t>22%</a:t>
                      </a:r>
                      <a:endParaRPr lang="en-US" sz="1800" b="0" i="0" u="none" strike="noStrike" dirty="0">
                        <a:solidFill>
                          <a:srgbClr val="C00000"/>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1655233317"/>
                  </a:ext>
                </a:extLst>
              </a:tr>
              <a:tr h="125294">
                <a:tc>
                  <a:txBody>
                    <a:bodyPr/>
                    <a:lstStyle/>
                    <a:p>
                      <a:pPr algn="l" fontAlgn="t"/>
                      <a:r>
                        <a:rPr lang="en-US" sz="1800" i="1" u="none" strike="noStrike" dirty="0">
                          <a:solidFill>
                            <a:schemeClr val="bg1">
                              <a:lumMod val="50000"/>
                            </a:schemeClr>
                          </a:solidFill>
                          <a:effectLst/>
                        </a:rPr>
                        <a:t>Total</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R="9427" marT="9427" marB="0"/>
                </a:tc>
                <a:tc>
                  <a:txBody>
                    <a:bodyPr/>
                    <a:lstStyle/>
                    <a:p>
                      <a:pPr algn="ctr" fontAlgn="t"/>
                      <a:r>
                        <a:rPr lang="en-US" sz="1800" i="1" u="none" strike="noStrike" dirty="0">
                          <a:solidFill>
                            <a:schemeClr val="bg1">
                              <a:lumMod val="50000"/>
                            </a:schemeClr>
                          </a:solidFill>
                          <a:effectLst/>
                        </a:rPr>
                        <a:t>100%</a:t>
                      </a:r>
                      <a:endParaRPr lang="en-US" sz="1800" b="0" i="1" u="none" strike="noStrike" dirty="0">
                        <a:solidFill>
                          <a:schemeClr val="bg1">
                            <a:lumMod val="50000"/>
                          </a:schemeClr>
                        </a:solidFill>
                        <a:effectLst/>
                        <a:latin typeface="Arial" panose="020B0604020202020204" pitchFamily="34" charset="0"/>
                        <a:cs typeface="Arial" panose="020B0604020202020204" pitchFamily="34" charset="0"/>
                      </a:endParaRPr>
                    </a:p>
                  </a:txBody>
                  <a:tcPr marL="9427" marR="9427" marT="9427" marB="0"/>
                </a:tc>
                <a:extLst>
                  <a:ext uri="{0D108BD9-81ED-4DB2-BD59-A6C34878D82A}">
                    <a16:rowId xmlns:a16="http://schemas.microsoft.com/office/drawing/2014/main" val="3600371683"/>
                  </a:ext>
                </a:extLst>
              </a:tr>
            </a:tbl>
          </a:graphicData>
        </a:graphic>
      </p:graphicFrame>
      <p:sp>
        <p:nvSpPr>
          <p:cNvPr id="6" name="Rectangle 5">
            <a:extLst>
              <a:ext uri="{FF2B5EF4-FFF2-40B4-BE49-F238E27FC236}">
                <a16:creationId xmlns:a16="http://schemas.microsoft.com/office/drawing/2014/main" id="{D66A0A29-072F-4334-A6BF-311971402D8A}"/>
              </a:ext>
            </a:extLst>
          </p:cNvPr>
          <p:cNvSpPr/>
          <p:nvPr/>
        </p:nvSpPr>
        <p:spPr>
          <a:xfrm>
            <a:off x="8202357" y="2709084"/>
            <a:ext cx="2073453" cy="369332"/>
          </a:xfrm>
          <a:prstGeom prst="rect">
            <a:avLst/>
          </a:prstGeom>
        </p:spPr>
        <p:txBody>
          <a:bodyPr wrap="none">
            <a:spAutoFit/>
          </a:bodyPr>
          <a:lstStyle/>
          <a:p>
            <a:r>
              <a:rPr lang="en-US" dirty="0">
                <a:solidFill>
                  <a:schemeClr val="bg1">
                    <a:lumMod val="50000"/>
                  </a:schemeClr>
                </a:solidFill>
              </a:rPr>
              <a:t>(Ranked by severity)</a:t>
            </a:r>
          </a:p>
        </p:txBody>
      </p:sp>
      <p:cxnSp>
        <p:nvCxnSpPr>
          <p:cNvPr id="9" name="Straight Arrow Connector 8">
            <a:extLst>
              <a:ext uri="{FF2B5EF4-FFF2-40B4-BE49-F238E27FC236}">
                <a16:creationId xmlns:a16="http://schemas.microsoft.com/office/drawing/2014/main" id="{9DD7552C-0909-49C9-AF37-7D8A7E478AB5}"/>
              </a:ext>
            </a:extLst>
          </p:cNvPr>
          <p:cNvCxnSpPr>
            <a:cxnSpLocks/>
          </p:cNvCxnSpPr>
          <p:nvPr/>
        </p:nvCxnSpPr>
        <p:spPr>
          <a:xfrm>
            <a:off x="10312923" y="2795047"/>
            <a:ext cx="0" cy="283369"/>
          </a:xfrm>
          <a:prstGeom prst="straightConnector1">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214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 11</a:t>
            </a:r>
          </a:p>
        </p:txBody>
      </p:sp>
      <p:pic>
        <p:nvPicPr>
          <p:cNvPr id="2" name="Picture 1">
            <a:extLst>
              <a:ext uri="{FF2B5EF4-FFF2-40B4-BE49-F238E27FC236}">
                <a16:creationId xmlns:a16="http://schemas.microsoft.com/office/drawing/2014/main" id="{A4B4401A-3001-4CAE-9E42-FD78E97331B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07133" y="1518330"/>
            <a:ext cx="5584698" cy="2792814"/>
          </a:xfrm>
          <a:prstGeom prst="rect">
            <a:avLst/>
          </a:prstGeom>
          <a:ln>
            <a:solidFill>
              <a:schemeClr val="accent1"/>
            </a:solidFill>
          </a:ln>
        </p:spPr>
      </p:pic>
      <p:pic>
        <p:nvPicPr>
          <p:cNvPr id="5" name="Picture 4">
            <a:extLst>
              <a:ext uri="{FF2B5EF4-FFF2-40B4-BE49-F238E27FC236}">
                <a16:creationId xmlns:a16="http://schemas.microsoft.com/office/drawing/2014/main" id="{EA88664B-3CA3-49CD-B889-D1A3B78BDA5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96893" y="1265628"/>
            <a:ext cx="5156167" cy="3298218"/>
          </a:xfrm>
          <a:prstGeom prst="rect">
            <a:avLst/>
          </a:prstGeom>
          <a:ln>
            <a:solidFill>
              <a:schemeClr val="accent1"/>
            </a:solidFill>
          </a:ln>
        </p:spPr>
      </p:pic>
      <p:sp>
        <p:nvSpPr>
          <p:cNvPr id="8" name="Content Placeholder 4">
            <a:extLst>
              <a:ext uri="{FF2B5EF4-FFF2-40B4-BE49-F238E27FC236}">
                <a16:creationId xmlns:a16="http://schemas.microsoft.com/office/drawing/2014/main" id="{4CBA74A5-85F1-457C-9F3F-9713DAC31A13}"/>
              </a:ext>
            </a:extLst>
          </p:cNvPr>
          <p:cNvSpPr>
            <a:spLocks noGrp="1"/>
          </p:cNvSpPr>
          <p:nvPr>
            <p:ph idx="1"/>
          </p:nvPr>
        </p:nvSpPr>
        <p:spPr>
          <a:xfrm>
            <a:off x="0" y="4695536"/>
            <a:ext cx="7785100" cy="1330037"/>
          </a:xfrm>
        </p:spPr>
        <p:txBody>
          <a:bodyPr anchor="t">
            <a:normAutofit/>
          </a:bodyPr>
          <a:lstStyle/>
          <a:p>
            <a:pPr lvl="1"/>
            <a:r>
              <a:rPr lang="en-US" sz="1800" dirty="0"/>
              <a:t>What this shows is that after the 3rd split, almost ZERO incremental gain in explanatory power is gained by additional </a:t>
            </a:r>
            <a:r>
              <a:rPr lang="en-US" sz="1800" dirty="0" err="1"/>
              <a:t>nsplits</a:t>
            </a:r>
            <a:r>
              <a:rPr lang="en-US" sz="1800" dirty="0"/>
              <a:t>.  </a:t>
            </a:r>
          </a:p>
          <a:p>
            <a:pPr lvl="1"/>
            <a:r>
              <a:rPr lang="en-US" sz="1800" dirty="0"/>
              <a:t>This indicates that the lower branches add very little additional accuracy or goodness of fit that hasn't already been decided by the upper branches.</a:t>
            </a:r>
          </a:p>
        </p:txBody>
      </p:sp>
      <p:sp>
        <p:nvSpPr>
          <p:cNvPr id="9" name="Rectangle 8">
            <a:extLst>
              <a:ext uri="{FF2B5EF4-FFF2-40B4-BE49-F238E27FC236}">
                <a16:creationId xmlns:a16="http://schemas.microsoft.com/office/drawing/2014/main" id="{5A3D3D20-7CCE-49DD-8C1D-0C5784972C86}"/>
              </a:ext>
            </a:extLst>
          </p:cNvPr>
          <p:cNvSpPr/>
          <p:nvPr/>
        </p:nvSpPr>
        <p:spPr>
          <a:xfrm>
            <a:off x="2374900" y="523980"/>
            <a:ext cx="9376814" cy="523220"/>
          </a:xfrm>
          <a:prstGeom prst="rect">
            <a:avLst/>
          </a:prstGeom>
        </p:spPr>
        <p:txBody>
          <a:bodyPr wrap="square">
            <a:spAutoFit/>
          </a:bodyPr>
          <a:lstStyle/>
          <a:p>
            <a:r>
              <a:rPr lang="en-US" sz="1400" dirty="0">
                <a:solidFill>
                  <a:srgbClr val="C00000"/>
                </a:solidFill>
              </a:rPr>
              <a:t>Dependent:  </a:t>
            </a:r>
            <a:r>
              <a:rPr lang="en-US" sz="1400" dirty="0" err="1">
                <a:solidFill>
                  <a:srgbClr val="C00000"/>
                </a:solidFill>
              </a:rPr>
              <a:t>Stop.Resolution</a:t>
            </a:r>
            <a:endParaRPr lang="en-US" sz="1400" dirty="0">
              <a:solidFill>
                <a:srgbClr val="C00000"/>
              </a:solidFill>
            </a:endParaRPr>
          </a:p>
          <a:p>
            <a:r>
              <a:rPr lang="en-US" sz="1400" dirty="0"/>
              <a:t>Independents: </a:t>
            </a:r>
            <a:r>
              <a:rPr lang="en-US" sz="1400" dirty="0" err="1"/>
              <a:t>Final.call.severity</a:t>
            </a:r>
            <a:r>
              <a:rPr lang="en-US" sz="1400" dirty="0"/>
              <a:t>; </a:t>
            </a:r>
            <a:r>
              <a:rPr lang="en-US" sz="1400" dirty="0" err="1"/>
              <a:t>Subject.Age.Group</a:t>
            </a:r>
            <a:r>
              <a:rPr lang="en-US" sz="1400" dirty="0"/>
              <a:t>; </a:t>
            </a:r>
            <a:r>
              <a:rPr lang="en-US" sz="1400" dirty="0" err="1"/>
              <a:t>Subject.Perceived.Race</a:t>
            </a:r>
            <a:r>
              <a:rPr lang="en-US" sz="1400" dirty="0"/>
              <a:t>; </a:t>
            </a:r>
            <a:r>
              <a:rPr lang="en-US" sz="1400" dirty="0" err="1"/>
              <a:t>Officer.YOB</a:t>
            </a:r>
            <a:r>
              <a:rPr lang="en-US" sz="1400" dirty="0"/>
              <a:t>; </a:t>
            </a:r>
            <a:r>
              <a:rPr lang="en-US" sz="1400" dirty="0" err="1"/>
              <a:t>Officer.Race</a:t>
            </a:r>
            <a:r>
              <a:rPr lang="en-US" sz="1400" dirty="0"/>
              <a:t>; Precinct</a:t>
            </a:r>
          </a:p>
        </p:txBody>
      </p:sp>
      <p:sp>
        <p:nvSpPr>
          <p:cNvPr id="10" name="Rectangle 9">
            <a:extLst>
              <a:ext uri="{FF2B5EF4-FFF2-40B4-BE49-F238E27FC236}">
                <a16:creationId xmlns:a16="http://schemas.microsoft.com/office/drawing/2014/main" id="{DCAF96A0-B7D0-46B7-A707-731F0AA6F24B}"/>
              </a:ext>
            </a:extLst>
          </p:cNvPr>
          <p:cNvSpPr/>
          <p:nvPr/>
        </p:nvSpPr>
        <p:spPr>
          <a:xfrm>
            <a:off x="8665761" y="4782267"/>
            <a:ext cx="3077615"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1200" dirty="0"/>
              <a:t>Accuracy rates with only 3 </a:t>
            </a:r>
            <a:r>
              <a:rPr lang="en-US" sz="1200" dirty="0" err="1"/>
              <a:t>nsplits</a:t>
            </a:r>
            <a:r>
              <a:rPr lang="en-US" sz="1200" dirty="0"/>
              <a:t>: </a:t>
            </a:r>
          </a:p>
          <a:p>
            <a:r>
              <a:rPr lang="en-US" sz="1200" dirty="0"/>
              <a:t> - 91% of street checks predicted accurately.  </a:t>
            </a:r>
          </a:p>
          <a:p>
            <a:r>
              <a:rPr lang="en-US" sz="1200" dirty="0"/>
              <a:t> - 79% of GO Reports predicted accurately.  </a:t>
            </a:r>
          </a:p>
          <a:p>
            <a:r>
              <a:rPr lang="en-US" sz="1200" dirty="0"/>
              <a:t> - 37% of Arrests predicted accurately.  </a:t>
            </a:r>
          </a:p>
          <a:p>
            <a:r>
              <a:rPr lang="en-US" sz="1200" dirty="0"/>
              <a:t>Accuracy rates with 20 </a:t>
            </a:r>
            <a:r>
              <a:rPr lang="en-US" sz="1200" dirty="0" err="1"/>
              <a:t>nsplits</a:t>
            </a:r>
            <a:r>
              <a:rPr lang="en-US" sz="1200" dirty="0"/>
              <a:t>:  </a:t>
            </a:r>
          </a:p>
          <a:p>
            <a:r>
              <a:rPr lang="en-US" sz="1200" dirty="0"/>
              <a:t> - 91%, 85%, 30%, respectively.</a:t>
            </a:r>
          </a:p>
        </p:txBody>
      </p:sp>
      <p:sp>
        <p:nvSpPr>
          <p:cNvPr id="11" name="Arrow: Right 10">
            <a:extLst>
              <a:ext uri="{FF2B5EF4-FFF2-40B4-BE49-F238E27FC236}">
                <a16:creationId xmlns:a16="http://schemas.microsoft.com/office/drawing/2014/main" id="{238FA042-4016-4569-B82B-39DADE1653B2}"/>
              </a:ext>
            </a:extLst>
          </p:cNvPr>
          <p:cNvSpPr/>
          <p:nvPr/>
        </p:nvSpPr>
        <p:spPr>
          <a:xfrm>
            <a:off x="7895230" y="5196095"/>
            <a:ext cx="431800" cy="3726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800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D6EAB-3A93-B64A-8532-E2A702DDF243}"/>
              </a:ext>
            </a:extLst>
          </p:cNvPr>
          <p:cNvSpPr>
            <a:spLocks noGrp="1"/>
          </p:cNvSpPr>
          <p:nvPr>
            <p:ph type="title"/>
          </p:nvPr>
        </p:nvSpPr>
        <p:spPr/>
        <p:txBody>
          <a:bodyPr/>
          <a:lstStyle/>
          <a:p>
            <a:r>
              <a:rPr lang="en-US" dirty="0"/>
              <a:t> </a:t>
            </a:r>
          </a:p>
        </p:txBody>
      </p:sp>
      <p:sp>
        <p:nvSpPr>
          <p:cNvPr id="7" name="Rectangle 6">
            <a:extLst>
              <a:ext uri="{FF2B5EF4-FFF2-40B4-BE49-F238E27FC236}">
                <a16:creationId xmlns:a16="http://schemas.microsoft.com/office/drawing/2014/main" id="{420D64E7-D610-44BC-9096-5CADC4D14567}"/>
              </a:ext>
            </a:extLst>
          </p:cNvPr>
          <p:cNvSpPr/>
          <p:nvPr/>
        </p:nvSpPr>
        <p:spPr>
          <a:xfrm>
            <a:off x="440285" y="499731"/>
            <a:ext cx="1803184" cy="648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Resolution Outcome 11</a:t>
            </a:r>
          </a:p>
        </p:txBody>
      </p:sp>
      <p:sp>
        <p:nvSpPr>
          <p:cNvPr id="9" name="Rectangle 8">
            <a:extLst>
              <a:ext uri="{FF2B5EF4-FFF2-40B4-BE49-F238E27FC236}">
                <a16:creationId xmlns:a16="http://schemas.microsoft.com/office/drawing/2014/main" id="{5A3D3D20-7CCE-49DD-8C1D-0C5784972C86}"/>
              </a:ext>
            </a:extLst>
          </p:cNvPr>
          <p:cNvSpPr/>
          <p:nvPr/>
        </p:nvSpPr>
        <p:spPr>
          <a:xfrm>
            <a:off x="2374900" y="523980"/>
            <a:ext cx="9376814" cy="523220"/>
          </a:xfrm>
          <a:prstGeom prst="rect">
            <a:avLst/>
          </a:prstGeom>
        </p:spPr>
        <p:txBody>
          <a:bodyPr wrap="square">
            <a:spAutoFit/>
          </a:bodyPr>
          <a:lstStyle/>
          <a:p>
            <a:r>
              <a:rPr lang="en-US" sz="1400" dirty="0">
                <a:solidFill>
                  <a:srgbClr val="C00000"/>
                </a:solidFill>
              </a:rPr>
              <a:t>Dependent:  </a:t>
            </a:r>
            <a:r>
              <a:rPr lang="en-US" sz="1400" dirty="0" err="1">
                <a:solidFill>
                  <a:srgbClr val="C00000"/>
                </a:solidFill>
              </a:rPr>
              <a:t>Stop.Resolution</a:t>
            </a:r>
            <a:endParaRPr lang="en-US" sz="1400" dirty="0">
              <a:solidFill>
                <a:srgbClr val="C00000"/>
              </a:solidFill>
            </a:endParaRPr>
          </a:p>
          <a:p>
            <a:r>
              <a:rPr lang="en-US" sz="1400" dirty="0"/>
              <a:t>Independents: </a:t>
            </a:r>
            <a:r>
              <a:rPr lang="en-US" sz="1400" dirty="0" err="1"/>
              <a:t>Final.call.severity</a:t>
            </a:r>
            <a:r>
              <a:rPr lang="en-US" sz="1400" dirty="0"/>
              <a:t>; </a:t>
            </a:r>
            <a:r>
              <a:rPr lang="en-US" sz="1400" dirty="0" err="1"/>
              <a:t>Subject.Age.Group</a:t>
            </a:r>
            <a:r>
              <a:rPr lang="en-US" sz="1400" dirty="0"/>
              <a:t>; </a:t>
            </a:r>
            <a:r>
              <a:rPr lang="en-US" sz="1400" dirty="0" err="1"/>
              <a:t>Subject.Perceived.Race</a:t>
            </a:r>
            <a:r>
              <a:rPr lang="en-US" sz="1400" dirty="0"/>
              <a:t>; </a:t>
            </a:r>
            <a:r>
              <a:rPr lang="en-US" sz="1400" dirty="0" err="1"/>
              <a:t>Officer.YOB</a:t>
            </a:r>
            <a:r>
              <a:rPr lang="en-US" sz="1400" dirty="0"/>
              <a:t>; </a:t>
            </a:r>
            <a:r>
              <a:rPr lang="en-US" sz="1400" dirty="0" err="1"/>
              <a:t>Officer.Race</a:t>
            </a:r>
            <a:r>
              <a:rPr lang="en-US" sz="1400" dirty="0"/>
              <a:t>; Precinct</a:t>
            </a:r>
          </a:p>
        </p:txBody>
      </p:sp>
      <p:pic>
        <p:nvPicPr>
          <p:cNvPr id="3" name="Picture 2">
            <a:extLst>
              <a:ext uri="{FF2B5EF4-FFF2-40B4-BE49-F238E27FC236}">
                <a16:creationId xmlns:a16="http://schemas.microsoft.com/office/drawing/2014/main" id="{07E98225-F590-46D3-98CA-91C55697F28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43581" y="1213189"/>
            <a:ext cx="10096500" cy="4827156"/>
          </a:xfrm>
          <a:prstGeom prst="rect">
            <a:avLst/>
          </a:prstGeom>
        </p:spPr>
      </p:pic>
      <p:sp>
        <p:nvSpPr>
          <p:cNvPr id="12" name="Rectangle 11">
            <a:extLst>
              <a:ext uri="{FF2B5EF4-FFF2-40B4-BE49-F238E27FC236}">
                <a16:creationId xmlns:a16="http://schemas.microsoft.com/office/drawing/2014/main" id="{1ADF54B0-8AE9-436D-AF71-8B430DCDA98C}"/>
              </a:ext>
            </a:extLst>
          </p:cNvPr>
          <p:cNvSpPr/>
          <p:nvPr/>
        </p:nvSpPr>
        <p:spPr>
          <a:xfrm>
            <a:off x="8156392" y="4015144"/>
            <a:ext cx="790601" cy="246221"/>
          </a:xfrm>
          <a:prstGeom prst="rect">
            <a:avLst/>
          </a:prstGeom>
          <a:solidFill>
            <a:schemeClr val="bg1"/>
          </a:solidFill>
        </p:spPr>
        <p:txBody>
          <a:bodyPr wrap="none">
            <a:spAutoFit/>
          </a:bodyPr>
          <a:lstStyle/>
          <a:p>
            <a:r>
              <a:rPr lang="en-US" sz="1000" dirty="0" err="1"/>
              <a:t>Subject.Age</a:t>
            </a:r>
            <a:endParaRPr lang="en-US" sz="1000" dirty="0"/>
          </a:p>
        </p:txBody>
      </p:sp>
      <p:sp>
        <p:nvSpPr>
          <p:cNvPr id="13" name="Rectangle 12">
            <a:extLst>
              <a:ext uri="{FF2B5EF4-FFF2-40B4-BE49-F238E27FC236}">
                <a16:creationId xmlns:a16="http://schemas.microsoft.com/office/drawing/2014/main" id="{AC28B7FE-A1EB-4E9E-A703-FC8FFA646D96}"/>
              </a:ext>
            </a:extLst>
          </p:cNvPr>
          <p:cNvSpPr/>
          <p:nvPr/>
        </p:nvSpPr>
        <p:spPr>
          <a:xfrm>
            <a:off x="6149061" y="2899997"/>
            <a:ext cx="814647" cy="246221"/>
          </a:xfrm>
          <a:prstGeom prst="rect">
            <a:avLst/>
          </a:prstGeom>
          <a:solidFill>
            <a:schemeClr val="bg1"/>
          </a:solidFill>
        </p:spPr>
        <p:txBody>
          <a:bodyPr wrap="none">
            <a:spAutoFit/>
          </a:bodyPr>
          <a:lstStyle/>
          <a:p>
            <a:r>
              <a:rPr lang="en-US" sz="1000" dirty="0" err="1"/>
              <a:t>Final.call.sev</a:t>
            </a:r>
            <a:endParaRPr lang="en-US" sz="1000" dirty="0"/>
          </a:p>
        </p:txBody>
      </p:sp>
      <p:sp>
        <p:nvSpPr>
          <p:cNvPr id="14" name="Rectangle 13">
            <a:extLst>
              <a:ext uri="{FF2B5EF4-FFF2-40B4-BE49-F238E27FC236}">
                <a16:creationId xmlns:a16="http://schemas.microsoft.com/office/drawing/2014/main" id="{F8F10383-49B9-4D50-B185-5E760F6E7D4E}"/>
              </a:ext>
            </a:extLst>
          </p:cNvPr>
          <p:cNvSpPr/>
          <p:nvPr/>
        </p:nvSpPr>
        <p:spPr>
          <a:xfrm>
            <a:off x="6926563" y="4425651"/>
            <a:ext cx="559769" cy="246221"/>
          </a:xfrm>
          <a:prstGeom prst="rect">
            <a:avLst/>
          </a:prstGeom>
          <a:solidFill>
            <a:schemeClr val="bg1"/>
          </a:solidFill>
        </p:spPr>
        <p:txBody>
          <a:bodyPr wrap="none">
            <a:spAutoFit/>
          </a:bodyPr>
          <a:lstStyle/>
          <a:p>
            <a:r>
              <a:rPr lang="en-US" sz="1000" dirty="0"/>
              <a:t>- , 1-17</a:t>
            </a:r>
          </a:p>
        </p:txBody>
      </p:sp>
      <p:sp>
        <p:nvSpPr>
          <p:cNvPr id="15" name="Rectangle 14">
            <a:extLst>
              <a:ext uri="{FF2B5EF4-FFF2-40B4-BE49-F238E27FC236}">
                <a16:creationId xmlns:a16="http://schemas.microsoft.com/office/drawing/2014/main" id="{1C47B4DF-0028-4712-8115-0A89972C51E0}"/>
              </a:ext>
            </a:extLst>
          </p:cNvPr>
          <p:cNvSpPr/>
          <p:nvPr/>
        </p:nvSpPr>
        <p:spPr>
          <a:xfrm>
            <a:off x="8717624" y="4749842"/>
            <a:ext cx="2600392" cy="246221"/>
          </a:xfrm>
          <a:prstGeom prst="rect">
            <a:avLst/>
          </a:prstGeom>
          <a:solidFill>
            <a:schemeClr val="bg1"/>
          </a:solidFill>
        </p:spPr>
        <p:txBody>
          <a:bodyPr wrap="none">
            <a:spAutoFit/>
          </a:bodyPr>
          <a:lstStyle/>
          <a:p>
            <a:r>
              <a:rPr lang="en-US" sz="1000" dirty="0"/>
              <a:t>18 - 25,26 - 35,36 - 45,46 - 55,56 and Above  </a:t>
            </a:r>
          </a:p>
        </p:txBody>
      </p:sp>
    </p:spTree>
    <p:extLst>
      <p:ext uri="{BB962C8B-B14F-4D97-AF65-F5344CB8AC3E}">
        <p14:creationId xmlns:p14="http://schemas.microsoft.com/office/powerpoint/2010/main" val="1460827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2BC61-3515-4C42-AE1F-6DE28ED7CDA3}"/>
              </a:ext>
            </a:extLst>
          </p:cNvPr>
          <p:cNvSpPr>
            <a:spLocks noGrp="1"/>
          </p:cNvSpPr>
          <p:nvPr>
            <p:ph type="title"/>
          </p:nvPr>
        </p:nvSpPr>
        <p:spPr>
          <a:xfrm>
            <a:off x="440286" y="564602"/>
            <a:ext cx="11303090" cy="627673"/>
          </a:xfrm>
        </p:spPr>
        <p:txBody>
          <a:bodyPr/>
          <a:lstStyle/>
          <a:p>
            <a:r>
              <a:rPr lang="en-US" dirty="0"/>
              <a:t>BACKGROUND – Policies and Overview</a:t>
            </a:r>
          </a:p>
        </p:txBody>
      </p:sp>
      <p:sp>
        <p:nvSpPr>
          <p:cNvPr id="3" name="Content Placeholder 2">
            <a:extLst>
              <a:ext uri="{FF2B5EF4-FFF2-40B4-BE49-F238E27FC236}">
                <a16:creationId xmlns:a16="http://schemas.microsoft.com/office/drawing/2014/main" id="{A51761F8-637D-CD43-BC69-7561098086E0}"/>
              </a:ext>
            </a:extLst>
          </p:cNvPr>
          <p:cNvSpPr>
            <a:spLocks noGrp="1"/>
          </p:cNvSpPr>
          <p:nvPr>
            <p:ph idx="1"/>
          </p:nvPr>
        </p:nvSpPr>
        <p:spPr/>
        <p:txBody>
          <a:bodyPr>
            <a:normAutofit/>
          </a:bodyPr>
          <a:lstStyle/>
          <a:p>
            <a:pPr fontAlgn="base"/>
            <a:r>
              <a:rPr lang="en-US" dirty="0"/>
              <a:t>This data represents records of police reported stops under Terry v. Ohio, 392 U.S. 1 (1968). Each row represents a unique stop. </a:t>
            </a:r>
          </a:p>
          <a:p>
            <a:r>
              <a:rPr lang="en-US" dirty="0"/>
              <a:t>A </a:t>
            </a:r>
            <a:r>
              <a:rPr lang="en-US" b="1" i="1" dirty="0"/>
              <a:t>Terry stop </a:t>
            </a:r>
            <a:r>
              <a:rPr lang="en-US" dirty="0"/>
              <a:t>is a seizure (restrained the liberty of a citizen) under both state and federal law.  A </a:t>
            </a:r>
            <a:r>
              <a:rPr lang="en-US" i="1" dirty="0"/>
              <a:t>Terry </a:t>
            </a:r>
            <a:r>
              <a:rPr lang="en-US" dirty="0"/>
              <a:t>stop is defined in policy as a brief, minimally intrusive seizure of a subject based upon articulable reasonable </a:t>
            </a:r>
            <a:r>
              <a:rPr lang="en-US" b="1" dirty="0"/>
              <a:t>suspicion</a:t>
            </a:r>
            <a:r>
              <a:rPr lang="en-US" dirty="0"/>
              <a:t> in order to investigate </a:t>
            </a:r>
            <a:r>
              <a:rPr lang="en-US" b="1" dirty="0"/>
              <a:t>possible criminal activity</a:t>
            </a:r>
            <a:r>
              <a:rPr lang="en-US" dirty="0"/>
              <a:t>.  The stop can apply to people as well as to vehicles. The subject of a </a:t>
            </a:r>
            <a:r>
              <a:rPr lang="en-US" i="1" dirty="0"/>
              <a:t>Terry </a:t>
            </a:r>
            <a:r>
              <a:rPr lang="en-US" dirty="0"/>
              <a:t>stop is not free to leave. </a:t>
            </a:r>
          </a:p>
          <a:p>
            <a:pPr fontAlgn="base"/>
            <a:r>
              <a:rPr lang="en-US" dirty="0"/>
              <a:t>An officer may </a:t>
            </a:r>
            <a:r>
              <a:rPr lang="en-US" b="1" i="1" dirty="0"/>
              <a:t>frisk</a:t>
            </a:r>
            <a:r>
              <a:rPr lang="en-US" dirty="0"/>
              <a:t>, or pat-down, the subject of a </a:t>
            </a:r>
            <a:r>
              <a:rPr lang="en-US" i="1" dirty="0"/>
              <a:t>Terry </a:t>
            </a:r>
            <a:r>
              <a:rPr lang="en-US" dirty="0"/>
              <a:t>stop when, under the totality of the circumstances and reasonable conclusions drawn from the officer’s training and experience, the officer has reasonable suspicion that the subject may be armed and presently dangerous.  A frisk is strictly limited to a search (generally a pat-down of outer clothing) </a:t>
            </a:r>
            <a:r>
              <a:rPr lang="en-US" b="1" dirty="0"/>
              <a:t>necessary to the discovery of weapons </a:t>
            </a:r>
            <a:r>
              <a:rPr lang="en-US" dirty="0"/>
              <a:t>that may be used to harm the officer or others nearby. </a:t>
            </a:r>
          </a:p>
        </p:txBody>
      </p:sp>
    </p:spTree>
    <p:extLst>
      <p:ext uri="{BB962C8B-B14F-4D97-AF65-F5344CB8AC3E}">
        <p14:creationId xmlns:p14="http://schemas.microsoft.com/office/powerpoint/2010/main" val="2878437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FCE9-536A-4907-9195-F68ED655C91F}"/>
              </a:ext>
            </a:extLst>
          </p:cNvPr>
          <p:cNvSpPr>
            <a:spLocks noGrp="1"/>
          </p:cNvSpPr>
          <p:nvPr>
            <p:ph type="ctrTitle"/>
          </p:nvPr>
        </p:nvSpPr>
        <p:spPr/>
        <p:txBody>
          <a:bodyPr/>
          <a:lstStyle/>
          <a:p>
            <a:r>
              <a:rPr lang="en-US" dirty="0"/>
              <a:t>Sources Utilized:</a:t>
            </a:r>
          </a:p>
        </p:txBody>
      </p:sp>
      <p:sp>
        <p:nvSpPr>
          <p:cNvPr id="3" name="Subtitle 2">
            <a:extLst>
              <a:ext uri="{FF2B5EF4-FFF2-40B4-BE49-F238E27FC236}">
                <a16:creationId xmlns:a16="http://schemas.microsoft.com/office/drawing/2014/main" id="{AA91901C-F933-43BB-BA69-6F9ADC77AA30}"/>
              </a:ext>
            </a:extLst>
          </p:cNvPr>
          <p:cNvSpPr>
            <a:spLocks noGrp="1"/>
          </p:cNvSpPr>
          <p:nvPr>
            <p:ph type="subTitle" idx="1"/>
          </p:nvPr>
        </p:nvSpPr>
        <p:spPr>
          <a:xfrm>
            <a:off x="581194" y="3429000"/>
            <a:ext cx="10993546" cy="2858678"/>
          </a:xfrm>
        </p:spPr>
        <p:txBody>
          <a:bodyPr>
            <a:normAutofit/>
          </a:bodyPr>
          <a:lstStyle/>
          <a:p>
            <a:pPr>
              <a:spcBef>
                <a:spcPts val="0"/>
              </a:spcBef>
              <a:spcAft>
                <a:spcPts val="0"/>
              </a:spcAft>
            </a:pPr>
            <a:r>
              <a:rPr lang="en-US" sz="2000" b="1" cap="none" dirty="0">
                <a:solidFill>
                  <a:schemeClr val="bg1"/>
                </a:solidFill>
              </a:rPr>
              <a:t>Dataset:</a:t>
            </a:r>
          </a:p>
          <a:p>
            <a:pPr>
              <a:spcBef>
                <a:spcPts val="0"/>
              </a:spcBef>
              <a:spcAft>
                <a:spcPts val="0"/>
              </a:spcAft>
            </a:pPr>
            <a:r>
              <a:rPr lang="en-US" cap="none" dirty="0">
                <a:solidFill>
                  <a:schemeClr val="bg1"/>
                </a:solidFill>
              </a:rPr>
              <a:t>Seattle Terry Stops - https://www.kaggle.com/city-of-seattle/seattle-terry-stops</a:t>
            </a:r>
          </a:p>
          <a:p>
            <a:pPr>
              <a:spcBef>
                <a:spcPts val="0"/>
              </a:spcBef>
              <a:spcAft>
                <a:spcPts val="0"/>
              </a:spcAft>
            </a:pPr>
            <a:r>
              <a:rPr lang="en-US" cap="none" dirty="0">
                <a:solidFill>
                  <a:schemeClr val="bg1"/>
                </a:solidFill>
              </a:rPr>
              <a:t>Data provided by Seattle Police Department</a:t>
            </a:r>
          </a:p>
          <a:p>
            <a:pPr>
              <a:spcBef>
                <a:spcPts val="0"/>
              </a:spcBef>
              <a:spcAft>
                <a:spcPts val="0"/>
              </a:spcAft>
            </a:pPr>
            <a:r>
              <a:rPr lang="en-US" cap="none" dirty="0">
                <a:solidFill>
                  <a:schemeClr val="bg1"/>
                </a:solidFill>
              </a:rPr>
              <a:t>_____________________________________________</a:t>
            </a:r>
          </a:p>
          <a:p>
            <a:pPr>
              <a:spcBef>
                <a:spcPts val="0"/>
              </a:spcBef>
              <a:spcAft>
                <a:spcPts val="0"/>
              </a:spcAft>
            </a:pPr>
            <a:endParaRPr lang="en-US" cap="none" dirty="0">
              <a:solidFill>
                <a:schemeClr val="bg1"/>
              </a:solidFill>
            </a:endParaRPr>
          </a:p>
          <a:p>
            <a:pPr>
              <a:spcBef>
                <a:spcPts val="0"/>
              </a:spcBef>
              <a:spcAft>
                <a:spcPts val="0"/>
              </a:spcAft>
            </a:pPr>
            <a:r>
              <a:rPr lang="en-US" cap="none" dirty="0">
                <a:solidFill>
                  <a:schemeClr val="bg1"/>
                </a:solidFill>
              </a:rPr>
              <a:t>Stops and Detentions Annual Report 2017 </a:t>
            </a:r>
          </a:p>
          <a:p>
            <a:pPr>
              <a:spcBef>
                <a:spcPts val="0"/>
              </a:spcBef>
              <a:spcAft>
                <a:spcPts val="0"/>
              </a:spcAft>
            </a:pPr>
            <a:r>
              <a:rPr lang="en-US" cap="none" dirty="0">
                <a:solidFill>
                  <a:schemeClr val="bg1"/>
                </a:solidFill>
              </a:rPr>
              <a:t>- http://spdblotter.seattle.gov/wp-content/uploads/2017/05/Stops-and-Detentions-Annual-Report-Final.pdf</a:t>
            </a:r>
          </a:p>
          <a:p>
            <a:pPr>
              <a:spcBef>
                <a:spcPts val="0"/>
              </a:spcBef>
              <a:spcAft>
                <a:spcPts val="0"/>
              </a:spcAft>
            </a:pPr>
            <a:endParaRPr lang="en-US" cap="none" dirty="0">
              <a:solidFill>
                <a:schemeClr val="bg1"/>
              </a:solidFill>
            </a:endParaRPr>
          </a:p>
          <a:p>
            <a:pPr>
              <a:spcBef>
                <a:spcPts val="0"/>
              </a:spcBef>
              <a:spcAft>
                <a:spcPts val="0"/>
              </a:spcAft>
            </a:pPr>
            <a:r>
              <a:rPr lang="en-US" cap="none" dirty="0">
                <a:solidFill>
                  <a:schemeClr val="bg1"/>
                </a:solidFill>
              </a:rPr>
              <a:t>Demographics of Seattle - https://en.wikipedia.org/wiki/Demographics_of_SeattleSss</a:t>
            </a:r>
          </a:p>
          <a:p>
            <a:pPr>
              <a:spcBef>
                <a:spcPts val="0"/>
              </a:spcBef>
              <a:spcAft>
                <a:spcPts val="0"/>
              </a:spcAft>
            </a:pPr>
            <a:endParaRPr lang="en-US" dirty="0">
              <a:solidFill>
                <a:schemeClr val="bg1"/>
              </a:solidFill>
            </a:endParaRPr>
          </a:p>
        </p:txBody>
      </p:sp>
    </p:spTree>
    <p:extLst>
      <p:ext uri="{BB962C8B-B14F-4D97-AF65-F5344CB8AC3E}">
        <p14:creationId xmlns:p14="http://schemas.microsoft.com/office/powerpoint/2010/main" val="53765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6B6A-A5FE-463F-865A-CC1E8669255B}"/>
              </a:ext>
            </a:extLst>
          </p:cNvPr>
          <p:cNvSpPr>
            <a:spLocks noGrp="1"/>
          </p:cNvSpPr>
          <p:nvPr>
            <p:ph type="title"/>
          </p:nvPr>
        </p:nvSpPr>
        <p:spPr/>
        <p:txBody>
          <a:bodyPr/>
          <a:lstStyle/>
          <a:p>
            <a:r>
              <a:rPr lang="en-US" dirty="0"/>
              <a:t>Terry v. Ohio</a:t>
            </a:r>
          </a:p>
        </p:txBody>
      </p:sp>
      <p:pic>
        <p:nvPicPr>
          <p:cNvPr id="10" name="Picture 9">
            <a:extLst>
              <a:ext uri="{FF2B5EF4-FFF2-40B4-BE49-F238E27FC236}">
                <a16:creationId xmlns:a16="http://schemas.microsoft.com/office/drawing/2014/main" id="{3D1695DB-1AD3-4253-93B7-D27FE4FF994B}"/>
              </a:ext>
            </a:extLst>
          </p:cNvPr>
          <p:cNvPicPr>
            <a:picLocks noChangeAspect="1"/>
          </p:cNvPicPr>
          <p:nvPr/>
        </p:nvPicPr>
        <p:blipFill>
          <a:blip r:embed="rId3"/>
          <a:stretch>
            <a:fillRect/>
          </a:stretch>
        </p:blipFill>
        <p:spPr>
          <a:xfrm>
            <a:off x="1714500" y="1133475"/>
            <a:ext cx="8763000" cy="4591050"/>
          </a:xfrm>
          <a:prstGeom prst="rect">
            <a:avLst/>
          </a:prstGeom>
        </p:spPr>
      </p:pic>
    </p:spTree>
    <p:extLst>
      <p:ext uri="{BB962C8B-B14F-4D97-AF65-F5344CB8AC3E}">
        <p14:creationId xmlns:p14="http://schemas.microsoft.com/office/powerpoint/2010/main" val="490272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DB83-912F-EB4E-902C-71153C85F3FF}"/>
              </a:ext>
            </a:extLst>
          </p:cNvPr>
          <p:cNvSpPr>
            <a:spLocks noGrp="1"/>
          </p:cNvSpPr>
          <p:nvPr>
            <p:ph type="title"/>
          </p:nvPr>
        </p:nvSpPr>
        <p:spPr/>
        <p:txBody>
          <a:bodyPr/>
          <a:lstStyle/>
          <a:p>
            <a:r>
              <a:rPr lang="en-US" dirty="0"/>
              <a:t>Data set Content &amp; context</a:t>
            </a:r>
          </a:p>
        </p:txBody>
      </p:sp>
      <p:sp>
        <p:nvSpPr>
          <p:cNvPr id="4" name="Content Placeholder 3">
            <a:extLst>
              <a:ext uri="{FF2B5EF4-FFF2-40B4-BE49-F238E27FC236}">
                <a16:creationId xmlns:a16="http://schemas.microsoft.com/office/drawing/2014/main" id="{DAFDB8B7-CBC3-A448-8411-89CB9022172D}"/>
              </a:ext>
            </a:extLst>
          </p:cNvPr>
          <p:cNvSpPr>
            <a:spLocks noGrp="1"/>
          </p:cNvSpPr>
          <p:nvPr>
            <p:ph idx="1"/>
          </p:nvPr>
        </p:nvSpPr>
        <p:spPr>
          <a:xfrm>
            <a:off x="581192" y="1099264"/>
            <a:ext cx="11029615" cy="4973546"/>
          </a:xfrm>
        </p:spPr>
        <p:txBody>
          <a:bodyPr>
            <a:normAutofit lnSpcReduction="10000"/>
          </a:bodyPr>
          <a:lstStyle/>
          <a:p>
            <a:r>
              <a:rPr lang="en-US" dirty="0"/>
              <a:t>Data from March 2015 to July 2018</a:t>
            </a:r>
          </a:p>
          <a:p>
            <a:endParaRPr lang="en-US" dirty="0"/>
          </a:p>
          <a:p>
            <a:endParaRPr lang="en-US" dirty="0"/>
          </a:p>
          <a:p>
            <a:endParaRPr lang="en-US" dirty="0"/>
          </a:p>
          <a:p>
            <a:endParaRPr lang="en-US" dirty="0"/>
          </a:p>
          <a:p>
            <a:r>
              <a:rPr lang="en-US" dirty="0"/>
              <a:t>Each record </a:t>
            </a:r>
            <a:r>
              <a:rPr lang="en-US" b="1" dirty="0"/>
              <a:t>contains perceived demographics of the subject</a:t>
            </a:r>
            <a:r>
              <a:rPr lang="en-US" dirty="0"/>
              <a:t>, as reported by the officer making the stop and officer demographics as reported to the Seattle Police Department.</a:t>
            </a:r>
          </a:p>
          <a:p>
            <a:r>
              <a:rPr lang="en-US" dirty="0"/>
              <a:t>Where available, data elements from the associated Computer Aided Dispatch (CAD) event (e.g. Call Type, Initial Call Type, Final Call Type) are included.</a:t>
            </a:r>
          </a:p>
          <a:p>
            <a:r>
              <a:rPr lang="en-US" dirty="0"/>
              <a:t>This is a dataset hosted by the City of Seattle. The city has an open data platform found </a:t>
            </a:r>
            <a:r>
              <a:rPr lang="en-US" dirty="0">
                <a:hlinkClick r:id="rId3"/>
              </a:rPr>
              <a:t>here</a:t>
            </a:r>
            <a:r>
              <a:rPr lang="en-US" dirty="0"/>
              <a:t> and they update their information according the amount of data that is brought in. Explore New York City using Kaggle and all of the data sources available through the City of Seattle </a:t>
            </a:r>
            <a:r>
              <a:rPr lang="en-US" dirty="0">
                <a:hlinkClick r:id="rId4"/>
              </a:rPr>
              <a:t>organization page</a:t>
            </a:r>
            <a:r>
              <a:rPr lang="en-US" dirty="0"/>
              <a:t>!</a:t>
            </a:r>
          </a:p>
          <a:p>
            <a:r>
              <a:rPr lang="en-US" b="1" dirty="0"/>
              <a:t>Officers are required to record</a:t>
            </a:r>
            <a:r>
              <a:rPr lang="en-US" dirty="0"/>
              <a:t> at a minimum five pieces of information on the suspect, in conjunction with fielded and narrative data around Terry stops (on duty, date, time, location, duration). </a:t>
            </a:r>
          </a:p>
        </p:txBody>
      </p:sp>
      <p:graphicFrame>
        <p:nvGraphicFramePr>
          <p:cNvPr id="5" name="Chart 4">
            <a:extLst>
              <a:ext uri="{FF2B5EF4-FFF2-40B4-BE49-F238E27FC236}">
                <a16:creationId xmlns:a16="http://schemas.microsoft.com/office/drawing/2014/main" id="{617C93D7-8CD7-FF4D-8F7B-8DB86E367DBD}"/>
              </a:ext>
            </a:extLst>
          </p:cNvPr>
          <p:cNvGraphicFramePr>
            <a:graphicFrameLocks/>
          </p:cNvGraphicFramePr>
          <p:nvPr>
            <p:extLst>
              <p:ext uri="{D42A27DB-BD31-4B8C-83A1-F6EECF244321}">
                <p14:modId xmlns:p14="http://schemas.microsoft.com/office/powerpoint/2010/main" val="219920697"/>
              </p:ext>
            </p:extLst>
          </p:nvPr>
        </p:nvGraphicFramePr>
        <p:xfrm>
          <a:off x="1918252" y="1709529"/>
          <a:ext cx="8531436" cy="134178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6641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7284-6212-4C47-BBB0-0AAD579DA23A}"/>
              </a:ext>
            </a:extLst>
          </p:cNvPr>
          <p:cNvSpPr>
            <a:spLocks noGrp="1"/>
          </p:cNvSpPr>
          <p:nvPr>
            <p:ph type="title"/>
          </p:nvPr>
        </p:nvSpPr>
        <p:spPr/>
        <p:txBody>
          <a:bodyPr/>
          <a:lstStyle/>
          <a:p>
            <a:r>
              <a:rPr lang="en-US" dirty="0"/>
              <a:t>Data set - Variables</a:t>
            </a:r>
          </a:p>
        </p:txBody>
      </p:sp>
      <p:sp>
        <p:nvSpPr>
          <p:cNvPr id="11" name="Content Placeholder 10">
            <a:extLst>
              <a:ext uri="{FF2B5EF4-FFF2-40B4-BE49-F238E27FC236}">
                <a16:creationId xmlns:a16="http://schemas.microsoft.com/office/drawing/2014/main" id="{5EDBFDBE-CDB1-0848-9198-05A1EB13A158}"/>
              </a:ext>
            </a:extLst>
          </p:cNvPr>
          <p:cNvSpPr>
            <a:spLocks noGrp="1"/>
          </p:cNvSpPr>
          <p:nvPr>
            <p:ph idx="1"/>
          </p:nvPr>
        </p:nvSpPr>
        <p:spPr>
          <a:xfrm>
            <a:off x="509001" y="1099264"/>
            <a:ext cx="3608014" cy="4746512"/>
          </a:xfrm>
        </p:spPr>
        <p:txBody>
          <a:bodyPr>
            <a:normAutofit lnSpcReduction="10000"/>
          </a:bodyPr>
          <a:lstStyle/>
          <a:p>
            <a:r>
              <a:rPr lang="en-US" dirty="0" err="1">
                <a:solidFill>
                  <a:schemeClr val="accent6"/>
                </a:solidFill>
              </a:rPr>
              <a:t>Subject.Age.Group</a:t>
            </a:r>
            <a:endParaRPr lang="en-US" dirty="0">
              <a:solidFill>
                <a:schemeClr val="accent6"/>
              </a:solidFill>
            </a:endParaRPr>
          </a:p>
          <a:p>
            <a:r>
              <a:rPr lang="en-US" dirty="0" err="1"/>
              <a:t>Subject.ID</a:t>
            </a:r>
            <a:endParaRPr lang="en-US" dirty="0"/>
          </a:p>
          <a:p>
            <a:r>
              <a:rPr lang="en-US" dirty="0"/>
              <a:t>GO...</a:t>
            </a:r>
            <a:r>
              <a:rPr lang="en-US" dirty="0" err="1"/>
              <a:t>SC.Num</a:t>
            </a:r>
            <a:endParaRPr lang="en-US" dirty="0"/>
          </a:p>
          <a:p>
            <a:r>
              <a:rPr lang="en-US" dirty="0" err="1"/>
              <a:t>Terry.Stop.ID</a:t>
            </a:r>
            <a:endParaRPr lang="en-US" dirty="0"/>
          </a:p>
          <a:p>
            <a:r>
              <a:rPr lang="en-US" dirty="0" err="1">
                <a:solidFill>
                  <a:schemeClr val="accent6"/>
                </a:solidFill>
              </a:rPr>
              <a:t>Stop.Resolution</a:t>
            </a:r>
            <a:endParaRPr lang="en-US" dirty="0">
              <a:solidFill>
                <a:schemeClr val="accent6"/>
              </a:solidFill>
            </a:endParaRPr>
          </a:p>
          <a:p>
            <a:r>
              <a:rPr lang="en-US" dirty="0" err="1">
                <a:solidFill>
                  <a:schemeClr val="accent6"/>
                </a:solidFill>
              </a:rPr>
              <a:t>Weapon.Type</a:t>
            </a:r>
            <a:endParaRPr lang="en-US" dirty="0">
              <a:solidFill>
                <a:schemeClr val="accent6"/>
              </a:solidFill>
            </a:endParaRPr>
          </a:p>
          <a:p>
            <a:r>
              <a:rPr lang="en-US" dirty="0" err="1"/>
              <a:t>Officer.ID</a:t>
            </a:r>
            <a:endParaRPr lang="en-US" dirty="0"/>
          </a:p>
          <a:p>
            <a:r>
              <a:rPr lang="en-US" dirty="0" err="1">
                <a:solidFill>
                  <a:schemeClr val="accent6"/>
                </a:solidFill>
              </a:rPr>
              <a:t>Officer.YOB</a:t>
            </a:r>
            <a:endParaRPr lang="en-US" dirty="0">
              <a:solidFill>
                <a:schemeClr val="accent6"/>
              </a:solidFill>
            </a:endParaRPr>
          </a:p>
          <a:p>
            <a:r>
              <a:rPr lang="en-US" dirty="0" err="1">
                <a:solidFill>
                  <a:schemeClr val="accent6"/>
                </a:solidFill>
              </a:rPr>
              <a:t>Officer.Gender</a:t>
            </a:r>
            <a:endParaRPr lang="en-US" dirty="0">
              <a:solidFill>
                <a:schemeClr val="accent6"/>
              </a:solidFill>
            </a:endParaRPr>
          </a:p>
          <a:p>
            <a:r>
              <a:rPr lang="en-US" dirty="0" err="1">
                <a:solidFill>
                  <a:schemeClr val="accent6"/>
                </a:solidFill>
              </a:rPr>
              <a:t>Officer.Race</a:t>
            </a:r>
            <a:endParaRPr lang="en-US" dirty="0">
              <a:solidFill>
                <a:schemeClr val="accent6"/>
              </a:solidFill>
            </a:endParaRPr>
          </a:p>
          <a:p>
            <a:r>
              <a:rPr lang="en-US" dirty="0" err="1">
                <a:solidFill>
                  <a:schemeClr val="accent6"/>
                </a:solidFill>
              </a:rPr>
              <a:t>Subject.Perceived.Race</a:t>
            </a:r>
            <a:endParaRPr lang="en-US" dirty="0">
              <a:solidFill>
                <a:schemeClr val="accent6"/>
              </a:solidFill>
            </a:endParaRPr>
          </a:p>
          <a:p>
            <a:r>
              <a:rPr lang="en-US" dirty="0" err="1">
                <a:solidFill>
                  <a:schemeClr val="accent6"/>
                </a:solidFill>
              </a:rPr>
              <a:t>Subject.Perceived.Gender</a:t>
            </a:r>
            <a:endParaRPr lang="en-US" dirty="0">
              <a:solidFill>
                <a:schemeClr val="accent6"/>
              </a:solidFill>
            </a:endParaRPr>
          </a:p>
        </p:txBody>
      </p:sp>
      <p:pic>
        <p:nvPicPr>
          <p:cNvPr id="13" name="Picture 12">
            <a:extLst>
              <a:ext uri="{FF2B5EF4-FFF2-40B4-BE49-F238E27FC236}">
                <a16:creationId xmlns:a16="http://schemas.microsoft.com/office/drawing/2014/main" id="{DB69FB9A-745F-AA47-A381-DF5AA9E377C7}"/>
              </a:ext>
            </a:extLst>
          </p:cNvPr>
          <p:cNvPicPr>
            <a:picLocks noChangeAspect="1"/>
          </p:cNvPicPr>
          <p:nvPr/>
        </p:nvPicPr>
        <p:blipFill>
          <a:blip r:embed="rId2"/>
          <a:stretch>
            <a:fillRect/>
          </a:stretch>
        </p:blipFill>
        <p:spPr>
          <a:xfrm>
            <a:off x="8477149" y="2043826"/>
            <a:ext cx="3123273" cy="3123273"/>
          </a:xfrm>
          <a:prstGeom prst="rect">
            <a:avLst/>
          </a:prstGeom>
        </p:spPr>
      </p:pic>
      <p:sp>
        <p:nvSpPr>
          <p:cNvPr id="15" name="Content Placeholder 10">
            <a:extLst>
              <a:ext uri="{FF2B5EF4-FFF2-40B4-BE49-F238E27FC236}">
                <a16:creationId xmlns:a16="http://schemas.microsoft.com/office/drawing/2014/main" id="{CF27F0BA-A07C-394A-AFA7-8C53151FC4D9}"/>
              </a:ext>
            </a:extLst>
          </p:cNvPr>
          <p:cNvSpPr txBox="1">
            <a:spLocks/>
          </p:cNvSpPr>
          <p:nvPr/>
        </p:nvSpPr>
        <p:spPr>
          <a:xfrm>
            <a:off x="4393743" y="1099263"/>
            <a:ext cx="3715543" cy="4746512"/>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err="1"/>
              <a:t>Reported.Date</a:t>
            </a:r>
            <a:endParaRPr lang="en-US" dirty="0"/>
          </a:p>
          <a:p>
            <a:r>
              <a:rPr lang="en-US" dirty="0" err="1"/>
              <a:t>Reported.Time</a:t>
            </a:r>
            <a:endParaRPr lang="en-US" dirty="0"/>
          </a:p>
          <a:p>
            <a:r>
              <a:rPr lang="en-US" dirty="0" err="1"/>
              <a:t>Initial.Call.Type</a:t>
            </a:r>
            <a:endParaRPr lang="en-US" dirty="0"/>
          </a:p>
          <a:p>
            <a:r>
              <a:rPr lang="en-US" dirty="0" err="1"/>
              <a:t>Final.Call.Type</a:t>
            </a:r>
            <a:endParaRPr lang="en-US" dirty="0"/>
          </a:p>
          <a:p>
            <a:r>
              <a:rPr lang="en-US" dirty="0" err="1">
                <a:solidFill>
                  <a:schemeClr val="accent6"/>
                </a:solidFill>
              </a:rPr>
              <a:t>Call.Type</a:t>
            </a:r>
            <a:endParaRPr lang="en-US" dirty="0">
              <a:solidFill>
                <a:schemeClr val="accent6"/>
              </a:solidFill>
            </a:endParaRPr>
          </a:p>
          <a:p>
            <a:r>
              <a:rPr lang="en-US" dirty="0" err="1"/>
              <a:t>Officer.Squad</a:t>
            </a:r>
            <a:endParaRPr lang="en-US" dirty="0"/>
          </a:p>
          <a:p>
            <a:r>
              <a:rPr lang="en-US" dirty="0" err="1">
                <a:solidFill>
                  <a:schemeClr val="accent6"/>
                </a:solidFill>
              </a:rPr>
              <a:t>Arrest.Flag</a:t>
            </a:r>
            <a:endParaRPr lang="en-US" dirty="0">
              <a:solidFill>
                <a:schemeClr val="accent6"/>
              </a:solidFill>
            </a:endParaRPr>
          </a:p>
          <a:p>
            <a:r>
              <a:rPr lang="en-US" dirty="0" err="1">
                <a:solidFill>
                  <a:schemeClr val="accent6"/>
                </a:solidFill>
              </a:rPr>
              <a:t>Frisk.Flag</a:t>
            </a:r>
            <a:endParaRPr lang="en-US" dirty="0">
              <a:solidFill>
                <a:schemeClr val="accent6"/>
              </a:solidFill>
            </a:endParaRPr>
          </a:p>
          <a:p>
            <a:r>
              <a:rPr lang="en-US" dirty="0">
                <a:solidFill>
                  <a:schemeClr val="accent6"/>
                </a:solidFill>
              </a:rPr>
              <a:t>Precinct</a:t>
            </a:r>
          </a:p>
          <a:p>
            <a:r>
              <a:rPr lang="en-US" dirty="0">
                <a:solidFill>
                  <a:schemeClr val="accent6"/>
                </a:solidFill>
              </a:rPr>
              <a:t>Sector</a:t>
            </a:r>
          </a:p>
          <a:p>
            <a:r>
              <a:rPr lang="en-US" dirty="0">
                <a:solidFill>
                  <a:schemeClr val="accent6"/>
                </a:solidFill>
              </a:rPr>
              <a:t>Beat</a:t>
            </a:r>
          </a:p>
          <a:p>
            <a:r>
              <a:rPr lang="en-US" dirty="0" err="1">
                <a:solidFill>
                  <a:schemeClr val="accent6"/>
                </a:solidFill>
              </a:rPr>
              <a:t>Final.call.urgency</a:t>
            </a:r>
            <a:endParaRPr lang="en-US" dirty="0">
              <a:solidFill>
                <a:schemeClr val="accent6"/>
              </a:solidFill>
            </a:endParaRPr>
          </a:p>
          <a:p>
            <a:r>
              <a:rPr lang="en-US" dirty="0" err="1">
                <a:solidFill>
                  <a:schemeClr val="accent6"/>
                </a:solidFill>
              </a:rPr>
              <a:t>Final.call.severity</a:t>
            </a:r>
            <a:endParaRPr lang="en-US" dirty="0">
              <a:solidFill>
                <a:schemeClr val="accent6"/>
              </a:solidFill>
            </a:endParaRPr>
          </a:p>
        </p:txBody>
      </p:sp>
      <p:sp>
        <p:nvSpPr>
          <p:cNvPr id="3" name="TextBox 2">
            <a:extLst>
              <a:ext uri="{FF2B5EF4-FFF2-40B4-BE49-F238E27FC236}">
                <a16:creationId xmlns:a16="http://schemas.microsoft.com/office/drawing/2014/main" id="{42F43401-14CB-D747-9088-D45D7789C94C}"/>
              </a:ext>
            </a:extLst>
          </p:cNvPr>
          <p:cNvSpPr txBox="1"/>
          <p:nvPr/>
        </p:nvSpPr>
        <p:spPr>
          <a:xfrm>
            <a:off x="8477149" y="1202212"/>
            <a:ext cx="2645596" cy="369332"/>
          </a:xfrm>
          <a:prstGeom prst="rect">
            <a:avLst/>
          </a:prstGeom>
          <a:noFill/>
        </p:spPr>
        <p:txBody>
          <a:bodyPr wrap="none" rtlCol="0">
            <a:spAutoFit/>
          </a:bodyPr>
          <a:lstStyle/>
          <a:p>
            <a:pPr marL="285750" indent="-285750">
              <a:buClr>
                <a:schemeClr val="accent6"/>
              </a:buClr>
              <a:buFont typeface="Arial Unicode MS" panose="020B0604020202020204" pitchFamily="34" charset="-128"/>
              <a:buChar char="■"/>
            </a:pPr>
            <a:r>
              <a:rPr lang="en-US" dirty="0">
                <a:solidFill>
                  <a:schemeClr val="accent6"/>
                </a:solidFill>
              </a:rPr>
              <a:t>Blue font = Categorical</a:t>
            </a:r>
          </a:p>
        </p:txBody>
      </p:sp>
    </p:spTree>
    <p:extLst>
      <p:ext uri="{BB962C8B-B14F-4D97-AF65-F5344CB8AC3E}">
        <p14:creationId xmlns:p14="http://schemas.microsoft.com/office/powerpoint/2010/main" val="153842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FA2-A902-4FE1-A84F-D79326952A4F}"/>
              </a:ext>
            </a:extLst>
          </p:cNvPr>
          <p:cNvSpPr>
            <a:spLocks noGrp="1"/>
          </p:cNvSpPr>
          <p:nvPr>
            <p:ph type="title"/>
          </p:nvPr>
        </p:nvSpPr>
        <p:spPr/>
        <p:txBody>
          <a:bodyPr/>
          <a:lstStyle/>
          <a:p>
            <a:r>
              <a:rPr lang="en-US" dirty="0"/>
              <a:t>Data – Factors &amp; levels</a:t>
            </a:r>
          </a:p>
        </p:txBody>
      </p:sp>
      <p:pic>
        <p:nvPicPr>
          <p:cNvPr id="4" name="Picture 3">
            <a:extLst>
              <a:ext uri="{FF2B5EF4-FFF2-40B4-BE49-F238E27FC236}">
                <a16:creationId xmlns:a16="http://schemas.microsoft.com/office/drawing/2014/main" id="{258BB937-4464-40FC-87F7-2D5FE9B98CCD}"/>
              </a:ext>
            </a:extLst>
          </p:cNvPr>
          <p:cNvPicPr>
            <a:picLocks noChangeAspect="1"/>
          </p:cNvPicPr>
          <p:nvPr/>
        </p:nvPicPr>
        <p:blipFill>
          <a:blip r:embed="rId2"/>
          <a:stretch>
            <a:fillRect/>
          </a:stretch>
        </p:blipFill>
        <p:spPr>
          <a:xfrm>
            <a:off x="1013590" y="1740722"/>
            <a:ext cx="2922614" cy="1948409"/>
          </a:xfrm>
          <a:prstGeom prst="rect">
            <a:avLst/>
          </a:prstGeom>
        </p:spPr>
      </p:pic>
      <p:pic>
        <p:nvPicPr>
          <p:cNvPr id="5" name="Picture 4">
            <a:extLst>
              <a:ext uri="{FF2B5EF4-FFF2-40B4-BE49-F238E27FC236}">
                <a16:creationId xmlns:a16="http://schemas.microsoft.com/office/drawing/2014/main" id="{F3541634-7909-445D-942C-2615F518D345}"/>
              </a:ext>
            </a:extLst>
          </p:cNvPr>
          <p:cNvPicPr>
            <a:picLocks noChangeAspect="1"/>
          </p:cNvPicPr>
          <p:nvPr/>
        </p:nvPicPr>
        <p:blipFill>
          <a:blip r:embed="rId3"/>
          <a:stretch>
            <a:fillRect/>
          </a:stretch>
        </p:blipFill>
        <p:spPr>
          <a:xfrm>
            <a:off x="5039368" y="1740722"/>
            <a:ext cx="6580476" cy="1948409"/>
          </a:xfrm>
          <a:prstGeom prst="rect">
            <a:avLst/>
          </a:prstGeom>
        </p:spPr>
      </p:pic>
    </p:spTree>
    <p:extLst>
      <p:ext uri="{BB962C8B-B14F-4D97-AF65-F5344CB8AC3E}">
        <p14:creationId xmlns:p14="http://schemas.microsoft.com/office/powerpoint/2010/main" val="3067361836"/>
      </p:ext>
    </p:extLst>
  </p:cSld>
  <p:clrMapOvr>
    <a:masterClrMapping/>
  </p:clrMapOvr>
</p:sld>
</file>

<file path=ppt/theme/theme1.xml><?xml version="1.0" encoding="utf-8"?>
<a:theme xmlns:a="http://schemas.openxmlformats.org/drawingml/2006/main" name="Dividend">
  <a:themeElements>
    <a:clrScheme name="Custom 3">
      <a:dk1>
        <a:srgbClr val="000000"/>
      </a:dk1>
      <a:lt1>
        <a:srgbClr val="FFFFFF"/>
      </a:lt1>
      <a:dk2>
        <a:srgbClr val="3D3D3D"/>
      </a:dk2>
      <a:lt2>
        <a:srgbClr val="EBEBEB"/>
      </a:lt2>
      <a:accent1>
        <a:srgbClr val="75140C"/>
      </a:accent1>
      <a:accent2>
        <a:srgbClr val="903163"/>
      </a:accent2>
      <a:accent3>
        <a:srgbClr val="B2324B"/>
      </a:accent3>
      <a:accent4>
        <a:srgbClr val="3D3C3D"/>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{19A4BE4B-5A62-9C4B-8D59-F1597F12581D}tf10001123</Template>
  <TotalTime>847</TotalTime>
  <Words>8792</Words>
  <Application>Microsoft Office PowerPoint</Application>
  <PresentationFormat>Widescreen</PresentationFormat>
  <Paragraphs>646</Paragraphs>
  <Slides>50</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Batang</vt:lpstr>
      <vt:lpstr>Arial</vt:lpstr>
      <vt:lpstr>Arial</vt:lpstr>
      <vt:lpstr>Arial Unicode MS</vt:lpstr>
      <vt:lpstr>Calibri</vt:lpstr>
      <vt:lpstr>Gill Sans MT</vt:lpstr>
      <vt:lpstr>Times New Roman</vt:lpstr>
      <vt:lpstr>Wingdings</vt:lpstr>
      <vt:lpstr>Wingdings 2</vt:lpstr>
      <vt:lpstr>Zapf Dingbats</vt:lpstr>
      <vt:lpstr>Dividend</vt:lpstr>
      <vt:lpstr>SEATTLE POLICE STOPS &amp; detention analysis DATA MINING PRINCIPLES 31008</vt:lpstr>
      <vt:lpstr>Our team</vt:lpstr>
      <vt:lpstr>Agenda</vt:lpstr>
      <vt:lpstr>WHY THIS DATA SET?</vt:lpstr>
      <vt:lpstr>BACKGROUND – Policies and Overview</vt:lpstr>
      <vt:lpstr>Terry v. Ohio</vt:lpstr>
      <vt:lpstr>Data set Content &amp; context</vt:lpstr>
      <vt:lpstr>Data set - Variables</vt:lpstr>
      <vt:lpstr>Data – Factors &amp; levels</vt:lpstr>
      <vt:lpstr>Data – Factors &amp; levels</vt:lpstr>
      <vt:lpstr>Data – Factors &amp; levels</vt:lpstr>
      <vt:lpstr>Data – Factors &amp; levels</vt:lpstr>
      <vt:lpstr>Data – Factors &amp; levels</vt:lpstr>
      <vt:lpstr>Seattle demographics</vt:lpstr>
      <vt:lpstr>Basic Statistics – irregularities in proportionality</vt:lpstr>
      <vt:lpstr>Terminology – Stop resolution outcomes</vt:lpstr>
      <vt:lpstr>MODELING</vt:lpstr>
      <vt:lpstr>Latent class analysis </vt:lpstr>
      <vt:lpstr>Latent class analysis – Scree Plot </vt:lpstr>
      <vt:lpstr>PowerPoint Presentation</vt:lpstr>
      <vt:lpstr>Latent class analysis – Summary of each class</vt:lpstr>
      <vt:lpstr>PowerPoint Presentation</vt:lpstr>
      <vt:lpstr>Holdout results &amp; Proportions</vt:lpstr>
      <vt:lpstr>Classification Trees</vt:lpstr>
      <vt:lpstr>Classification Tree:  Stop resolution outcome</vt:lpstr>
      <vt:lpstr>PowerPoint Presentation</vt:lpstr>
      <vt:lpstr>PowerPoint Presentation</vt:lpstr>
      <vt:lpstr>n= 26042  Legend: node), split, n, loss, yval, (yprob)       * denotes terminal node Indentation level indicates level</vt:lpstr>
      <vt:lpstr>n= 26042  Legend: node), split, n, loss, yval, (yprob)       * denotes terminal node Indentation level indicates level</vt:lpstr>
      <vt:lpstr>n= 26042  Legend: node), split, n, loss, yval, (yprob)       * denotes terminal node Indentation level indicates level</vt:lpstr>
      <vt:lpstr>PowerPoint Presentation</vt:lpstr>
      <vt:lpstr>n= 26042  Legend: node), split, n, loss, yval, (yprob)       * denotes terminal node Indentation level indicates level</vt:lpstr>
      <vt:lpstr>n= 26042  Legend: node), split, n, loss, yval, (yprob)       * denotes terminal node Indentation level indicates level</vt:lpstr>
      <vt:lpstr>n= 26042  Legend: node), split, n, loss, yval, (yprob)       * denotes terminal node Indentation level indicates level</vt:lpstr>
      <vt:lpstr>Classification Tree Findings:</vt:lpstr>
      <vt:lpstr>IN CONCLUSION:</vt:lpstr>
      <vt:lpstr>Appendix</vt:lpstr>
      <vt:lpstr>Classification Tree:  Stop resolution outcome</vt:lpstr>
      <vt:lpstr> </vt:lpstr>
      <vt:lpstr> </vt:lpstr>
      <vt:lpstr> </vt:lpstr>
      <vt:lpstr> </vt:lpstr>
      <vt:lpstr> </vt:lpstr>
      <vt:lpstr> </vt:lpstr>
      <vt:lpstr> </vt:lpstr>
      <vt:lpstr> </vt:lpstr>
      <vt:lpstr>Classification Tree:  Stop resolution outcomes 2</vt:lpstr>
      <vt:lpstr> </vt:lpstr>
      <vt:lpstr> </vt:lpstr>
      <vt:lpstr>Sources Utilized: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Jorge Argueta</dc:creator>
  <cp:lastModifiedBy>Wallace, Sherman</cp:lastModifiedBy>
  <cp:revision>64</cp:revision>
  <dcterms:created xsi:type="dcterms:W3CDTF">2018-08-21T23:25:21Z</dcterms:created>
  <dcterms:modified xsi:type="dcterms:W3CDTF">2018-08-25T14:53:34Z</dcterms:modified>
</cp:coreProperties>
</file>